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7" r:id="rId4"/>
    <p:sldId id="261" r:id="rId5"/>
    <p:sldId id="278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7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9A7E-4A2F-4011-B73E-6D5503C0C3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14DB-B9A8-4079-A608-5EA33D8A98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593DC-04EB-4BC7-82B0-EF25F8E81D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3DED8-7AFF-46C1-BB83-1FB907EA4E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CF502-9A0F-49B0-9AFC-09280B43D0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DA6DF-47DC-4DA1-B445-33A2E8F10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C7D48-E1B9-4C18-BFD1-5E7070572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6C3A8-7650-4FD0-821B-C2D1850BCD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C0C2-20E7-4E56-B9D5-9F1B7C3C8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F4697-1818-493A-BBC5-86BF0E77BB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9EF6E-27FC-40D8-ACCB-D41FD8A2F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61E53A-F2A7-4610-96F8-19AF09B5C0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476375" y="4292600"/>
            <a:ext cx="2735263" cy="2374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35150" y="4724400"/>
            <a:ext cx="20161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Участковая социальная служба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(УСС)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292725" y="3357563"/>
            <a:ext cx="3168650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08625" y="3500438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МЕСТНОЕ СООБЩЕСТВО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867400" y="5013325"/>
            <a:ext cx="2016125" cy="1655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11863" y="50847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156325" y="5589588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ahoma" pitchFamily="34" charset="0"/>
              </a:rPr>
              <a:t>СЕМЬЯ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971550" y="2205038"/>
            <a:ext cx="18002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258888" y="2708275"/>
            <a:ext cx="122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ВМБ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3492500" y="2205038"/>
            <a:ext cx="1728788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708400" y="270827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КЦСОН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627313" y="2492375"/>
            <a:ext cx="10064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3203575" y="3500438"/>
            <a:ext cx="647700" cy="863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3995738" y="4221163"/>
            <a:ext cx="1296987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877050" y="4365625"/>
            <a:ext cx="0" cy="577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211638" y="5516563"/>
            <a:ext cx="1584325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468313" y="2781300"/>
            <a:ext cx="5032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468313" y="2781300"/>
            <a:ext cx="0" cy="2519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468313" y="5300663"/>
            <a:ext cx="10080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07950" y="0"/>
            <a:ext cx="88566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Garamond" pitchFamily="18" charset="0"/>
              </a:rPr>
              <a:t>Участковая социальная служба</a:t>
            </a:r>
            <a:r>
              <a:rPr lang="ru-RU" sz="2200">
                <a:latin typeface="Garamond" pitchFamily="18" charset="0"/>
              </a:rPr>
              <a:t> – является первичным звеном и составной частью системы социальной защиты населения на территории Новосибирской области.</a:t>
            </a:r>
          </a:p>
          <a:p>
            <a:pPr algn="ctr"/>
            <a:r>
              <a:rPr lang="ru-RU" sz="2200">
                <a:latin typeface="Garamond" pitchFamily="18" charset="0"/>
              </a:rPr>
              <a:t>Она призвана осуществлять работу по раннему выявлению случаев семейного неблагополучия, организации работы с семьями </a:t>
            </a:r>
          </a:p>
          <a:p>
            <a:pPr algn="ctr"/>
            <a:r>
              <a:rPr lang="ru-RU" sz="2200">
                <a:latin typeface="Garamond" pitchFamily="18" charset="0"/>
              </a:rPr>
              <a:t>«группы риска», кризисными и неблагополучными семьями.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1700213"/>
            <a:ext cx="8713788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Оказание натуральной помощи семьям с детьми, находящимся в трудной жизненной ситуации: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организация и проведение благотворительных акций, столов;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оформлении документов на получение продуктов питания, одежды, обуви, постельных принадлежностей через отделение срочной социальной помощи;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оказание помощи в виде продуктовых  наборов через общество с ограниченной ответственностью «Пантеон-Н»;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оформлении бесплатного питания для детей в возрасте до 2-х лет через центральную районную больницу и детей-школьников через школьные столовые.</a:t>
            </a:r>
          </a:p>
          <a:p>
            <a:pPr algn="just">
              <a:buFontTx/>
              <a:buChar char="-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>
              <a:buFontTx/>
              <a:buChar char="-"/>
            </a:pPr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0484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485" name="Picture 5" descr="оказание бл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300663"/>
            <a:ext cx="1873250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0486" name="Picture 6" descr="DSC038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300663"/>
            <a:ext cx="1873250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0487" name="Picture 7" descr="DSC03882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2484438" y="5300663"/>
            <a:ext cx="1871662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8" name="Picture 8" descr="доставка продукт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5300663"/>
            <a:ext cx="1871662" cy="1403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0825" y="1700213"/>
            <a:ext cx="8424863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Посещение семей в рамках первичной профилактики.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Социальный патронаж семей «группы риска», семей, воспитывающих  детей-инвалидов, детей-сирот и детей, оставшихся без попечения родителей, семей, находящихся  в трудной жизненной ситуации.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1508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509" name="Picture 5" descr="первичная профилак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00438"/>
            <a:ext cx="2952750" cy="22113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1510" name="Picture 6" descr="встреча с ребенком-инвали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141663"/>
            <a:ext cx="2087563" cy="15652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511" name="Picture 7" descr="специалисты ВМБ и УСС в семье группы риска в 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868863"/>
            <a:ext cx="2449512" cy="1838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512" name="Picture 8" descr="специалисты в многодетной семье с 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868863"/>
            <a:ext cx="2376487" cy="17827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0825" y="1700213"/>
            <a:ext cx="8424863" cy="273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9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Оказание необходимых услуг семьям и детям:</a:t>
            </a:r>
          </a:p>
          <a:p>
            <a:pPr algn="ctr"/>
            <a:endParaRPr lang="ru-RU" sz="120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Социально-правовые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Социально-бытовые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Социально-экономические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Социально-медицинские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Социально-педагогические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Социально-психологические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2532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533" name="Picture 5" descr="DSC05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708275"/>
            <a:ext cx="2798763" cy="20986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2534" name="Picture 6" descr="DSC038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437063"/>
            <a:ext cx="2087562" cy="15668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2535" name="Picture 7" descr="DSC038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5183188"/>
            <a:ext cx="2232025" cy="16748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2536" name="Picture 8" descr="с молодыми мамами в ЦРБ"/>
          <p:cNvPicPr>
            <a:picLocks noChangeAspect="1" noChangeArrowheads="1"/>
          </p:cNvPicPr>
          <p:nvPr/>
        </p:nvPicPr>
        <p:blipFill>
          <a:blip r:embed="rId6" cstate="print"/>
          <a:srcRect l="18491"/>
          <a:stretch>
            <a:fillRect/>
          </a:stretch>
        </p:blipFill>
        <p:spPr bwMode="auto">
          <a:xfrm>
            <a:off x="2987675" y="5013325"/>
            <a:ext cx="1903413" cy="1752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7" name="Picture 9" descr="АНКЕТИРОВАНИЕ СЕМЬИ ГРУППЫ РИСКА СПЕ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292600"/>
            <a:ext cx="2735263" cy="20510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0825" y="1773238"/>
            <a:ext cx="84248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Участие в организации и проведении социальных праздников, содействие в создании клубов для детей и родителей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3556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557" name="Picture 5" descr="PC0507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781300"/>
            <a:ext cx="2881312" cy="21605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3558" name="Picture 6" descr="готовимся к 9 мая"/>
          <p:cNvPicPr>
            <a:picLocks noChangeAspect="1" noChangeArrowheads="1"/>
          </p:cNvPicPr>
          <p:nvPr/>
        </p:nvPicPr>
        <p:blipFill>
          <a:blip r:embed="rId4" cstate="print"/>
          <a:srcRect t="27048"/>
          <a:stretch>
            <a:fillRect/>
          </a:stretch>
        </p:blipFill>
        <p:spPr bwMode="auto">
          <a:xfrm>
            <a:off x="3132138" y="5157788"/>
            <a:ext cx="2840037" cy="15541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3559" name="Picture 7" descr="ДЕНЬ ЗАЩИТЫ ДЕТЕЙ В КЦСОН для детей из малообеспеч"/>
          <p:cNvPicPr>
            <a:picLocks noChangeAspect="1" noChangeArrowheads="1"/>
          </p:cNvPicPr>
          <p:nvPr/>
        </p:nvPicPr>
        <p:blipFill>
          <a:blip r:embed="rId5" cstate="print"/>
          <a:srcRect t="4488"/>
          <a:stretch>
            <a:fillRect/>
          </a:stretch>
        </p:blipFill>
        <p:spPr bwMode="auto">
          <a:xfrm>
            <a:off x="6443663" y="5157788"/>
            <a:ext cx="2160587" cy="15478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3560" name="Picture 8" descr="P1010060"/>
          <p:cNvPicPr>
            <a:picLocks noChangeAspect="1" noChangeArrowheads="1"/>
          </p:cNvPicPr>
          <p:nvPr/>
        </p:nvPicPr>
        <p:blipFill>
          <a:blip r:embed="rId6" cstate="print"/>
          <a:srcRect t="12788" b="6035"/>
          <a:stretch>
            <a:fillRect/>
          </a:stretch>
        </p:blipFill>
        <p:spPr bwMode="auto">
          <a:xfrm>
            <a:off x="1042988" y="2781300"/>
            <a:ext cx="3527425" cy="21478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61" name="Picture 9" descr="7"/>
          <p:cNvPicPr>
            <a:picLocks noChangeAspect="1" noChangeArrowheads="1"/>
          </p:cNvPicPr>
          <p:nvPr/>
        </p:nvPicPr>
        <p:blipFill>
          <a:blip r:embed="rId7" cstate="print"/>
          <a:srcRect t="7727"/>
          <a:stretch>
            <a:fillRect/>
          </a:stretch>
        </p:blipFill>
        <p:spPr bwMode="auto">
          <a:xfrm>
            <a:off x="468313" y="5157788"/>
            <a:ext cx="2303462" cy="15938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от что получилось"/>
          <p:cNvPicPr>
            <a:picLocks noChangeAspect="1" noChangeArrowheads="1"/>
          </p:cNvPicPr>
          <p:nvPr/>
        </p:nvPicPr>
        <p:blipFill>
          <a:blip r:embed="rId2" cstate="print"/>
          <a:srcRect l="13268" t="18108" b="11580"/>
          <a:stretch>
            <a:fillRect/>
          </a:stretch>
        </p:blipFill>
        <p:spPr bwMode="auto">
          <a:xfrm>
            <a:off x="3563938" y="2924175"/>
            <a:ext cx="3024187" cy="1838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79" name="Picture 3" descr="нас у мамы семеро"/>
          <p:cNvPicPr>
            <a:picLocks noChangeAspect="1" noChangeArrowheads="1"/>
          </p:cNvPicPr>
          <p:nvPr/>
        </p:nvPicPr>
        <p:blipFill>
          <a:blip r:embed="rId3" cstate="print"/>
          <a:srcRect t="3778" r="14294"/>
          <a:stretch>
            <a:fillRect/>
          </a:stretch>
        </p:blipFill>
        <p:spPr bwMode="auto">
          <a:xfrm>
            <a:off x="1476375" y="2997200"/>
            <a:ext cx="1727200" cy="14557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1916113"/>
            <a:ext cx="84248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Участие в межведомственных семинарах и операциях «Семья», «Подросток», «Родительский дом», «Кто такие хорошие родители», «Россия без жестокости к детям»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6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24582" name="Picture 6" descr="Logotip_Fon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4583" name="Picture 7" descr="участие клуба Подросток в акции память о ВОВ в каждый дом (2)"/>
          <p:cNvPicPr>
            <a:picLocks noChangeAspect="1" noChangeArrowheads="1"/>
          </p:cNvPicPr>
          <p:nvPr/>
        </p:nvPicPr>
        <p:blipFill>
          <a:blip r:embed="rId5" cstate="print"/>
          <a:srcRect l="11652" r="9987"/>
          <a:stretch>
            <a:fillRect/>
          </a:stretch>
        </p:blipFill>
        <p:spPr bwMode="auto">
          <a:xfrm>
            <a:off x="6877050" y="3284538"/>
            <a:ext cx="1943100" cy="18605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84" name="Picture 8" descr="ПРОСМОТР ФИЛЬМА О ЦЕНТРЕ"/>
          <p:cNvPicPr>
            <a:picLocks noChangeAspect="1" noChangeArrowheads="1"/>
          </p:cNvPicPr>
          <p:nvPr/>
        </p:nvPicPr>
        <p:blipFill>
          <a:blip r:embed="rId6" cstate="print"/>
          <a:srcRect t="20374"/>
          <a:stretch>
            <a:fillRect/>
          </a:stretch>
        </p:blipFill>
        <p:spPr bwMode="auto">
          <a:xfrm>
            <a:off x="323850" y="4581525"/>
            <a:ext cx="3527425" cy="21066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85" name="Picture 9" descr="ДЕНЬ ПРОФИЛАКТИКИ И КРУГЛЫЙ СТОЛ В п"/>
          <p:cNvPicPr>
            <a:picLocks noChangeAspect="1" noChangeArrowheads="1"/>
          </p:cNvPicPr>
          <p:nvPr/>
        </p:nvPicPr>
        <p:blipFill>
          <a:blip r:embed="rId7" cstate="print"/>
          <a:srcRect t="31613"/>
          <a:stretch>
            <a:fillRect/>
          </a:stretch>
        </p:blipFill>
        <p:spPr bwMode="auto">
          <a:xfrm>
            <a:off x="4211638" y="4868863"/>
            <a:ext cx="3643312" cy="18684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H="1" flipV="1">
            <a:off x="323850" y="2205038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 flipV="1">
            <a:off x="250825" y="2205038"/>
            <a:ext cx="0" cy="403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8027988" y="3213100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68313" y="3068638"/>
            <a:ext cx="2590800" cy="288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71550" y="3068638"/>
            <a:ext cx="1728788" cy="172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07950" y="2708275"/>
            <a:ext cx="1512888" cy="360363"/>
          </a:xfrm>
          <a:prstGeom prst="wedgeRectCallout">
            <a:avLst>
              <a:gd name="adj1" fmla="val 119676"/>
              <a:gd name="adj2" fmla="val -205505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Выездная мобильная бригада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50825" y="260350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Общая  схема системы работы с семьей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по профилактике социального сиротства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Bookman Old Style" pitchFamily="18" charset="0"/>
              </a:rPr>
              <a:t>на территории Ордынского района</a:t>
            </a:r>
          </a:p>
        </p:txBody>
      </p:sp>
      <p:pic>
        <p:nvPicPr>
          <p:cNvPr id="14345" name="Picture 9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8027988" y="115888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835150" y="2349500"/>
            <a:ext cx="2663825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Представители органов и учреждений, действующих на территории в интересах  семьи и детей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643438" y="2276475"/>
            <a:ext cx="1441450" cy="36036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bg2"/>
                </a:solidFill>
                <a:latin typeface="Bookman Old Style" pitchFamily="18" charset="0"/>
              </a:rPr>
              <a:t>Сигнал о семейном неблагополучии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555875" y="1916113"/>
            <a:ext cx="2447925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МБУ Ордынского района «КЦСОН»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50825" y="1844675"/>
            <a:ext cx="2087563" cy="3603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Районный межведомственный  консилиум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356100" y="1268413"/>
            <a:ext cx="2016125" cy="288925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>
                <a:solidFill>
                  <a:srgbClr val="FFFF99"/>
                </a:solidFill>
                <a:latin typeface="Bookman Old Style" pitchFamily="18" charset="0"/>
              </a:rPr>
              <a:t>Администрация района</a:t>
            </a:r>
            <a:endParaRPr lang="ru-RU" sz="1000">
              <a:latin typeface="Bookman Old Style" pitchFamily="18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268538" y="1412875"/>
            <a:ext cx="2232025" cy="3603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chemeClr val="tx2"/>
                </a:solidFill>
                <a:latin typeface="Bookman Old Style" pitchFamily="18" charset="0"/>
              </a:rPr>
              <a:t>Зам. главы администрации района </a:t>
            </a:r>
          </a:p>
          <a:p>
            <a:pPr algn="ctr"/>
            <a:r>
              <a:rPr lang="ru-RU" sz="800">
                <a:solidFill>
                  <a:schemeClr val="tx2"/>
                </a:solidFill>
                <a:latin typeface="Bookman Old Style" pitchFamily="18" charset="0"/>
              </a:rPr>
              <a:t>по социальным вопросам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6443663" y="1125538"/>
            <a:ext cx="1512887" cy="360362"/>
          </a:xfrm>
          <a:prstGeom prst="wedgeRectCallout">
            <a:avLst>
              <a:gd name="adj1" fmla="val -150208"/>
              <a:gd name="adj2" fmla="val 20726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Зав. отделения, ответственный за УСС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7885113" y="1773238"/>
            <a:ext cx="792162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Главы МО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619250" y="3213100"/>
            <a:ext cx="1944688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Информирование о случаях нарушения прав ребенка и иных членах семьи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3779838" y="3213100"/>
            <a:ext cx="1728787" cy="5032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Организация встреч и налаживание взаимодействия с семьей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643438" y="2781300"/>
            <a:ext cx="1296987" cy="2159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bg2"/>
                </a:solidFill>
                <a:latin typeface="Bookman Old Style" pitchFamily="18" charset="0"/>
              </a:rPr>
              <a:t>Специалист УСС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43213" y="4292600"/>
            <a:ext cx="1871662" cy="288925"/>
          </a:xfrm>
          <a:prstGeom prst="rect">
            <a:avLst/>
          </a:prstGeom>
          <a:solidFill>
            <a:srgbClr val="D7FF6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chemeClr val="bg2"/>
                </a:solidFill>
                <a:latin typeface="Bookman Old Style" pitchFamily="18" charset="0"/>
              </a:rPr>
              <a:t>ОТКРЫТИЕ СЛУЧАЯ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940425" y="3500438"/>
            <a:ext cx="1079500" cy="3603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Социальное картирование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667625" y="2492375"/>
            <a:ext cx="1296988" cy="71913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Территориальный Совет при главе муниципального образования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6084888" y="2924175"/>
            <a:ext cx="1439862" cy="4318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Представители местного сообщества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268538" y="5013325"/>
            <a:ext cx="1295400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chemeClr val="tx2"/>
                </a:solidFill>
                <a:latin typeface="Bookman Old Style" pitchFamily="18" charset="0"/>
              </a:rPr>
              <a:t>Сложный случай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3779838" y="3933825"/>
            <a:ext cx="1511300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Согласие на контакт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979613" y="3933825"/>
            <a:ext cx="15128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Отказ от контакта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3132138" y="6237288"/>
            <a:ext cx="1728787" cy="5032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Оценка результатов реализации ИПР, принятие решения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3059113" y="5300663"/>
            <a:ext cx="17287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Разработка ИПР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4211638" y="5013325"/>
            <a:ext cx="1223962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chemeClr val="tx2"/>
                </a:solidFill>
                <a:latin typeface="Bookman Old Style" pitchFamily="18" charset="0"/>
              </a:rPr>
              <a:t>Простой случай</a:t>
            </a:r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5003800" y="4292600"/>
            <a:ext cx="1728788" cy="3603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 b="1">
                <a:solidFill>
                  <a:schemeClr val="bg2"/>
                </a:solidFill>
                <a:latin typeface="Bookman Old Style" pitchFamily="18" charset="0"/>
              </a:rPr>
              <a:t>СЕМЬЯ с ребенком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3059113" y="5589588"/>
            <a:ext cx="17287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Заключение соглашения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3059113" y="5876925"/>
            <a:ext cx="1728787" cy="2159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Реализация ИПР </a:t>
            </a:r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395288" y="5084763"/>
            <a:ext cx="1800225" cy="576262"/>
          </a:xfrm>
          <a:prstGeom prst="wedgeRectCallout">
            <a:avLst>
              <a:gd name="adj1" fmla="val 111463"/>
              <a:gd name="adj2" fmla="val 18774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О полном закрытии случая и снятии семьи с внутреннего учета службы</a:t>
            </a:r>
          </a:p>
        </p:txBody>
      </p:sp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395288" y="6381750"/>
            <a:ext cx="1512887" cy="360363"/>
          </a:xfrm>
          <a:prstGeom prst="wedgeRectCallout">
            <a:avLst>
              <a:gd name="adj1" fmla="val 144333"/>
              <a:gd name="adj2" fmla="val 154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Продление и корректировка ИПР</a:t>
            </a: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6443663" y="5949950"/>
            <a:ext cx="1873250" cy="719138"/>
          </a:xfrm>
          <a:prstGeom prst="wedgeRectCallout">
            <a:avLst>
              <a:gd name="adj1" fmla="val -139745"/>
              <a:gd name="adj2" fmla="val 3189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9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Предварительное закрытие  случая с сохранением социального патронажа</a:t>
            </a:r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H="1">
            <a:off x="1116013" y="1557338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1116013" y="1557338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V="1">
            <a:off x="827088" y="22050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H="1">
            <a:off x="2339975" y="20605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V="1">
            <a:off x="1835150" y="22050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5940425" y="2779713"/>
            <a:ext cx="1727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5940425" y="1484313"/>
            <a:ext cx="1152525" cy="7921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4500563" y="2420938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4716463" y="2133600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8316913" y="198913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 flipH="1">
            <a:off x="7524750" y="3068638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 flipH="1" flipV="1">
            <a:off x="6804025" y="2420938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 flipV="1">
            <a:off x="6084888" y="2420938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 flipH="1" flipV="1">
            <a:off x="6443663" y="3357563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 flipH="1" flipV="1">
            <a:off x="6443663" y="2565400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 flipV="1">
            <a:off x="6084888" y="2565400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5292725" y="2636838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555875" y="2852738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5292725" y="299720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2555875" y="37163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4572000" y="3716338"/>
            <a:ext cx="144463" cy="217487"/>
          </a:xfrm>
          <a:prstGeom prst="downArrow">
            <a:avLst>
              <a:gd name="adj1" fmla="val 50000"/>
              <a:gd name="adj2" fmla="val 3763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 flipH="1">
            <a:off x="3492500" y="3716338"/>
            <a:ext cx="574675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5" name="AutoShape 59"/>
          <p:cNvSpPr>
            <a:spLocks noChangeArrowheads="1"/>
          </p:cNvSpPr>
          <p:nvPr/>
        </p:nvSpPr>
        <p:spPr bwMode="auto">
          <a:xfrm>
            <a:off x="4211638" y="4149725"/>
            <a:ext cx="144462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 flipH="1" flipV="1">
            <a:off x="5795963" y="2997200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5795963" y="3644900"/>
            <a:ext cx="144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8" name="Line 62"/>
          <p:cNvSpPr>
            <a:spLocks noChangeShapeType="1"/>
          </p:cNvSpPr>
          <p:nvPr/>
        </p:nvSpPr>
        <p:spPr bwMode="auto">
          <a:xfrm flipH="1" flipV="1">
            <a:off x="5651500" y="2997200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9" name="Rectangle 63"/>
          <p:cNvSpPr>
            <a:spLocks noChangeArrowheads="1"/>
          </p:cNvSpPr>
          <p:nvPr/>
        </p:nvSpPr>
        <p:spPr bwMode="auto">
          <a:xfrm>
            <a:off x="7524750" y="4941888"/>
            <a:ext cx="1079500" cy="36036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Социальный патронаж</a:t>
            </a:r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 flipV="1">
            <a:off x="5651500" y="4076700"/>
            <a:ext cx="2160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1" name="Line 65"/>
          <p:cNvSpPr>
            <a:spLocks noChangeShapeType="1"/>
          </p:cNvSpPr>
          <p:nvPr/>
        </p:nvSpPr>
        <p:spPr bwMode="auto">
          <a:xfrm>
            <a:off x="7812088" y="4076700"/>
            <a:ext cx="0" cy="86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5435600" y="3716338"/>
            <a:ext cx="144463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>
            <a:off x="2700338" y="4652963"/>
            <a:ext cx="2159000" cy="2873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chemeClr val="tx2"/>
                </a:solidFill>
                <a:latin typeface="Bookman Old Style" pitchFamily="18" charset="0"/>
              </a:rPr>
              <a:t>Диагностика семейной ситуации</a:t>
            </a:r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3779838" y="4581525"/>
            <a:ext cx="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 flipH="1" flipV="1">
            <a:off x="6227763" y="4652963"/>
            <a:ext cx="0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 flipH="1" flipV="1">
            <a:off x="8101013" y="53006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 flipH="1" flipV="1">
            <a:off x="4787900" y="5373688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8" name="Line 72"/>
          <p:cNvSpPr>
            <a:spLocks noChangeShapeType="1"/>
          </p:cNvSpPr>
          <p:nvPr/>
        </p:nvSpPr>
        <p:spPr bwMode="auto">
          <a:xfrm flipH="1" flipV="1">
            <a:off x="4787900" y="5661025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09" name="Line 73"/>
          <p:cNvSpPr>
            <a:spLocks noChangeShapeType="1"/>
          </p:cNvSpPr>
          <p:nvPr/>
        </p:nvSpPr>
        <p:spPr bwMode="auto">
          <a:xfrm flipH="1" flipV="1">
            <a:off x="4787900" y="5949950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0" name="Line 74"/>
          <p:cNvSpPr>
            <a:spLocks noChangeShapeType="1"/>
          </p:cNvSpPr>
          <p:nvPr/>
        </p:nvSpPr>
        <p:spPr bwMode="auto">
          <a:xfrm>
            <a:off x="3563938" y="5157788"/>
            <a:ext cx="2159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 flipH="1">
            <a:off x="3995738" y="5157788"/>
            <a:ext cx="21590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2" name="Line 76"/>
          <p:cNvSpPr>
            <a:spLocks noChangeShapeType="1"/>
          </p:cNvSpPr>
          <p:nvPr/>
        </p:nvSpPr>
        <p:spPr bwMode="auto">
          <a:xfrm>
            <a:off x="3924300" y="55165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>
            <a:off x="3924300" y="580548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>
            <a:off x="3924300" y="609282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>
            <a:off x="323850" y="3068638"/>
            <a:ext cx="1444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 flipH="1">
            <a:off x="4859338" y="6308725"/>
            <a:ext cx="3168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 flipH="1" flipV="1">
            <a:off x="8027988" y="58769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8" name="Line 82"/>
          <p:cNvSpPr>
            <a:spLocks noChangeShapeType="1"/>
          </p:cNvSpPr>
          <p:nvPr/>
        </p:nvSpPr>
        <p:spPr bwMode="auto">
          <a:xfrm>
            <a:off x="250825" y="6237288"/>
            <a:ext cx="2881313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19" name="Line 83"/>
          <p:cNvSpPr>
            <a:spLocks noChangeShapeType="1"/>
          </p:cNvSpPr>
          <p:nvPr/>
        </p:nvSpPr>
        <p:spPr bwMode="auto">
          <a:xfrm>
            <a:off x="107950" y="5373688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20" name="Line 84"/>
          <p:cNvSpPr>
            <a:spLocks noChangeShapeType="1"/>
          </p:cNvSpPr>
          <p:nvPr/>
        </p:nvSpPr>
        <p:spPr bwMode="auto">
          <a:xfrm flipH="1" flipV="1">
            <a:off x="107950" y="1989138"/>
            <a:ext cx="0" cy="338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21" name="Line 85"/>
          <p:cNvSpPr>
            <a:spLocks noChangeShapeType="1"/>
          </p:cNvSpPr>
          <p:nvPr/>
        </p:nvSpPr>
        <p:spPr bwMode="auto">
          <a:xfrm>
            <a:off x="107950" y="5373688"/>
            <a:ext cx="287338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22" name="Line 86"/>
          <p:cNvSpPr>
            <a:spLocks noChangeShapeType="1"/>
          </p:cNvSpPr>
          <p:nvPr/>
        </p:nvSpPr>
        <p:spPr bwMode="auto">
          <a:xfrm flipH="1" flipV="1">
            <a:off x="107950" y="1989138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23" name="Line 87"/>
          <p:cNvSpPr>
            <a:spLocks noChangeShapeType="1"/>
          </p:cNvSpPr>
          <p:nvPr/>
        </p:nvSpPr>
        <p:spPr bwMode="auto">
          <a:xfrm>
            <a:off x="323850" y="4581525"/>
            <a:ext cx="1944688" cy="5032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Этапы раннего выявления случаев семейного неблагополучия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79388" y="1628775"/>
            <a:ext cx="2663825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Выявление семей, </a:t>
            </a:r>
          </a:p>
          <a:p>
            <a:pPr algn="ctr"/>
            <a:r>
              <a:rPr lang="ru-RU">
                <a:latin typeface="Garamond" pitchFamily="18" charset="0"/>
              </a:rPr>
              <a:t>нуждающихся</a:t>
            </a:r>
          </a:p>
          <a:p>
            <a:pPr algn="ctr"/>
            <a:r>
              <a:rPr lang="ru-RU">
                <a:latin typeface="Garamond" pitchFamily="18" charset="0"/>
              </a:rPr>
              <a:t> в социальной помощи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5288" y="3284538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Устное</a:t>
            </a:r>
          </a:p>
          <a:p>
            <a:pPr algn="ctr"/>
            <a:r>
              <a:rPr lang="ru-RU">
                <a:latin typeface="Garamond" pitchFamily="18" charset="0"/>
              </a:rPr>
              <a:t> или письменное</a:t>
            </a:r>
          </a:p>
          <a:p>
            <a:pPr algn="ctr"/>
            <a:r>
              <a:rPr lang="ru-RU">
                <a:latin typeface="Garamond" pitchFamily="18" charset="0"/>
              </a:rPr>
              <a:t>заявление семьи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00338" y="3284538"/>
            <a:ext cx="19431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Выявление </a:t>
            </a:r>
          </a:p>
          <a:p>
            <a:pPr algn="ctr"/>
            <a:r>
              <a:rPr lang="ru-RU">
                <a:latin typeface="Garamond" pitchFamily="18" charset="0"/>
              </a:rPr>
              <a:t>при картировании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492500" y="1700213"/>
            <a:ext cx="2520950" cy="1366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Регистрация</a:t>
            </a:r>
          </a:p>
          <a:p>
            <a:pPr algn="ctr"/>
            <a:r>
              <a:rPr lang="ru-RU">
                <a:latin typeface="Garamond" pitchFamily="18" charset="0"/>
              </a:rPr>
              <a:t> поступившей</a:t>
            </a:r>
          </a:p>
          <a:p>
            <a:pPr algn="ctr"/>
            <a:r>
              <a:rPr lang="ru-RU">
                <a:latin typeface="Garamond" pitchFamily="18" charset="0"/>
              </a:rPr>
              <a:t> информации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843213" y="22764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300788" y="1557338"/>
            <a:ext cx="2665412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Налаживание </a:t>
            </a:r>
          </a:p>
          <a:p>
            <a:pPr algn="ctr"/>
            <a:r>
              <a:rPr lang="ru-RU">
                <a:latin typeface="Garamond" pitchFamily="18" charset="0"/>
              </a:rPr>
              <a:t>взаимодействия с семьей,  </a:t>
            </a:r>
          </a:p>
          <a:p>
            <a:pPr algn="ctr"/>
            <a:r>
              <a:rPr lang="ru-RU">
                <a:latin typeface="Garamond" pitchFamily="18" charset="0"/>
              </a:rPr>
              <a:t>первичная диагностика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1258888" y="2924175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411413" y="2708275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867400" y="22050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6372225" y="3429000"/>
            <a:ext cx="23764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Оценка ситуации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6372225" y="5084763"/>
            <a:ext cx="23749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Выбор стратегии по </a:t>
            </a:r>
          </a:p>
          <a:p>
            <a:pPr algn="ctr"/>
            <a:r>
              <a:rPr lang="ru-RU">
                <a:latin typeface="Garamond" pitchFamily="18" charset="0"/>
              </a:rPr>
              <a:t>решению проблемы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132138" y="5084763"/>
            <a:ext cx="2665412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Содействие </a:t>
            </a:r>
          </a:p>
          <a:p>
            <a:pPr algn="ctr"/>
            <a:r>
              <a:rPr lang="ru-RU">
                <a:latin typeface="Garamond" pitchFamily="18" charset="0"/>
              </a:rPr>
              <a:t>решению проблем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23850" y="5084763"/>
            <a:ext cx="2376488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Garamond" pitchFamily="18" charset="0"/>
              </a:rPr>
              <a:t>Социальное </a:t>
            </a:r>
          </a:p>
          <a:p>
            <a:pPr algn="ctr"/>
            <a:r>
              <a:rPr lang="ru-RU">
                <a:latin typeface="Garamond" pitchFamily="18" charset="0"/>
              </a:rPr>
              <a:t>сопровождение семьи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7596188" y="3068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7524750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5867400" y="57340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2700338" y="56610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512888"/>
          </a:xfrm>
        </p:spPr>
        <p:txBody>
          <a:bodyPr/>
          <a:lstStyle/>
          <a:p>
            <a:r>
              <a:rPr lang="ru-RU" sz="3200">
                <a:solidFill>
                  <a:schemeClr val="tx1"/>
                </a:solidFill>
              </a:rPr>
              <a:t>Целью участковой социальной службы</a:t>
            </a:r>
            <a:r>
              <a:rPr lang="ru-RU" sz="3200" b="1">
                <a:solidFill>
                  <a:schemeClr val="tx1"/>
                </a:solidFill>
              </a:rPr>
              <a:t>  - является снижение уровня социального сиротства на территории.</a:t>
            </a:r>
            <a:br>
              <a:rPr lang="ru-RU" sz="3200" b="1">
                <a:solidFill>
                  <a:schemeClr val="tx1"/>
                </a:solidFill>
              </a:rPr>
            </a:br>
            <a:endParaRPr lang="ru-RU" sz="3200" b="1">
              <a:solidFill>
                <a:schemeClr val="tx1"/>
              </a:solidFill>
            </a:endParaRPr>
          </a:p>
        </p:txBody>
      </p:sp>
      <p:pic>
        <p:nvPicPr>
          <p:cNvPr id="6147" name="Picture 3" descr="P1010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024187" cy="22685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48" name="Picture 4" descr="P101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557338"/>
            <a:ext cx="2879725" cy="21605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49" name="Picture 5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365625"/>
            <a:ext cx="2952750" cy="22145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50" name="Picture 6" descr="ПАТРОНАЖ СЕМЬ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292600"/>
            <a:ext cx="3054350" cy="22907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151" name="Picture 7" descr="DSC045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924175"/>
            <a:ext cx="3487738" cy="2616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5976938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Garamond" pitchFamily="18" charset="0"/>
              </a:rPr>
              <a:t>Основные задачи участковой социальной службы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9388" y="2349500"/>
            <a:ext cx="237648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1. Первичная</a:t>
            </a:r>
          </a:p>
          <a:p>
            <a:pPr algn="ctr"/>
            <a:r>
              <a:rPr lang="ru-RU" sz="2400" b="1">
                <a:latin typeface="Garamond" pitchFamily="18" charset="0"/>
              </a:rPr>
              <a:t>диагностика </a:t>
            </a:r>
          </a:p>
          <a:p>
            <a:pPr algn="ctr"/>
            <a:r>
              <a:rPr lang="ru-RU" sz="2400" b="1">
                <a:latin typeface="Garamond" pitchFamily="18" charset="0"/>
              </a:rPr>
              <a:t>семьи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771775" y="2349500"/>
            <a:ext cx="3313113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2. Картирование </a:t>
            </a:r>
          </a:p>
          <a:p>
            <a:pPr algn="ctr"/>
            <a:r>
              <a:rPr lang="ru-RU" sz="2400" b="1">
                <a:latin typeface="Garamond" pitchFamily="18" charset="0"/>
              </a:rPr>
              <a:t>ресурсов </a:t>
            </a:r>
          </a:p>
          <a:p>
            <a:pPr algn="ctr"/>
            <a:r>
              <a:rPr lang="ru-RU" sz="2400" b="1">
                <a:latin typeface="Garamond" pitchFamily="18" charset="0"/>
              </a:rPr>
              <a:t>территории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300788" y="2349500"/>
            <a:ext cx="26638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3. Организация </a:t>
            </a:r>
          </a:p>
          <a:p>
            <a:pPr algn="ctr"/>
            <a:r>
              <a:rPr lang="ru-RU" sz="2400" b="1">
                <a:latin typeface="Garamond" pitchFamily="18" charset="0"/>
              </a:rPr>
              <a:t>работы  </a:t>
            </a:r>
          </a:p>
          <a:p>
            <a:pPr algn="ctr"/>
            <a:r>
              <a:rPr lang="ru-RU" sz="2400" b="1">
                <a:latin typeface="Garamond" pitchFamily="18" charset="0"/>
              </a:rPr>
              <a:t>с семьей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47813" y="4005263"/>
            <a:ext cx="5903912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4. Обмен информацией, </a:t>
            </a:r>
          </a:p>
          <a:p>
            <a:pPr algn="ctr"/>
            <a:r>
              <a:rPr lang="ru-RU" sz="2400" b="1">
                <a:latin typeface="Garamond" pitchFamily="18" charset="0"/>
              </a:rPr>
              <a:t>характеризующей положение </a:t>
            </a:r>
          </a:p>
          <a:p>
            <a:pPr algn="ctr"/>
            <a:r>
              <a:rPr lang="ru-RU" sz="2400" b="1">
                <a:latin typeface="Garamond" pitchFamily="18" charset="0"/>
              </a:rPr>
              <a:t>семей и детей </a:t>
            </a:r>
          </a:p>
          <a:p>
            <a:pPr algn="ctr"/>
            <a:r>
              <a:rPr lang="ru-RU" sz="2400" b="1">
                <a:latin typeface="Garamond" pitchFamily="18" charset="0"/>
              </a:rPr>
              <a:t>на подведомственной территории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411413" y="5734050"/>
            <a:ext cx="4105275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5. Разработка программ и</a:t>
            </a:r>
          </a:p>
          <a:p>
            <a:pPr algn="ctr"/>
            <a:r>
              <a:rPr lang="ru-RU" sz="2400" b="1">
                <a:latin typeface="Garamond" pitchFamily="18" charset="0"/>
              </a:rPr>
              <a:t>планов совместно с семьями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81025"/>
          </a:xfrm>
        </p:spPr>
        <p:txBody>
          <a:bodyPr/>
          <a:lstStyle/>
          <a:p>
            <a:r>
              <a:rPr lang="ru-RU" sz="4000"/>
              <a:t>Структура УСС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47813" y="1341438"/>
            <a:ext cx="619283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Garamond" pitchFamily="18" charset="0"/>
              </a:rPr>
              <a:t>Отделение профилактики </a:t>
            </a:r>
          </a:p>
          <a:p>
            <a:pPr algn="ctr"/>
            <a:r>
              <a:rPr lang="ru-RU" sz="2800" b="1">
                <a:latin typeface="Garamond" pitchFamily="18" charset="0"/>
              </a:rPr>
              <a:t>безнадзорности несовершеннолетних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39975" y="3213100"/>
            <a:ext cx="44640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Garamond" pitchFamily="18" charset="0"/>
              </a:rPr>
              <a:t>Заведующий отделением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16238" y="5229225"/>
            <a:ext cx="31686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Garamond" pitchFamily="18" charset="0"/>
              </a:rPr>
              <a:t>Специалисты УСС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500563" y="23495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3132138" y="3933825"/>
            <a:ext cx="719137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211638" y="3933825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787900" y="3933825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076825" y="3933825"/>
            <a:ext cx="719138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8362"/>
          </a:xfrm>
        </p:spPr>
        <p:txBody>
          <a:bodyPr/>
          <a:lstStyle/>
          <a:p>
            <a:r>
              <a:rPr lang="ru-RU" sz="2800"/>
              <a:t>Заведующий отделением</a:t>
            </a:r>
            <a:r>
              <a:rPr lang="ru-RU" sz="4000"/>
              <a:t> </a:t>
            </a:r>
            <a:r>
              <a:rPr lang="ru-RU" sz="2800"/>
              <a:t>профилактики безнадзорности несовершеннолетних</a:t>
            </a:r>
            <a:endParaRPr lang="ru-RU" sz="4000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95288" y="1484313"/>
            <a:ext cx="2808287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aramond" pitchFamily="18" charset="0"/>
              </a:rPr>
              <a:t>Определяет </a:t>
            </a:r>
          </a:p>
          <a:p>
            <a:pPr algn="ctr"/>
            <a:r>
              <a:rPr lang="ru-RU" b="1">
                <a:latin typeface="Garamond" pitchFamily="18" charset="0"/>
              </a:rPr>
              <a:t>территориальные</a:t>
            </a:r>
          </a:p>
          <a:p>
            <a:pPr algn="ctr"/>
            <a:r>
              <a:rPr lang="ru-RU" b="1">
                <a:latin typeface="Garamond" pitchFamily="18" charset="0"/>
              </a:rPr>
              <a:t> границы участков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916238" y="2924175"/>
            <a:ext cx="3024187" cy="172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aramond" pitchFamily="18" charset="0"/>
              </a:rPr>
              <a:t> Формирует и ведет </a:t>
            </a:r>
          </a:p>
          <a:p>
            <a:pPr algn="ctr"/>
            <a:r>
              <a:rPr lang="ru-RU" b="1">
                <a:latin typeface="Garamond" pitchFamily="18" charset="0"/>
              </a:rPr>
              <a:t>районный банк данных </a:t>
            </a:r>
          </a:p>
          <a:p>
            <a:pPr algn="ctr"/>
            <a:r>
              <a:rPr lang="ru-RU" b="1">
                <a:latin typeface="Garamond" pitchFamily="18" charset="0"/>
              </a:rPr>
              <a:t>семей, нуждающихся в </a:t>
            </a:r>
          </a:p>
          <a:p>
            <a:pPr algn="ctr"/>
            <a:r>
              <a:rPr lang="ru-RU" b="1">
                <a:latin typeface="Garamond" pitchFamily="18" charset="0"/>
              </a:rPr>
              <a:t>социальной помощи 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5580063" y="1557338"/>
            <a:ext cx="2951162" cy="172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aramond" pitchFamily="18" charset="0"/>
              </a:rPr>
              <a:t>Производит закрепление </a:t>
            </a:r>
          </a:p>
          <a:p>
            <a:pPr algn="ctr"/>
            <a:r>
              <a:rPr lang="ru-RU" b="1">
                <a:latin typeface="Garamond" pitchFamily="18" charset="0"/>
              </a:rPr>
              <a:t>участков за конкретными </a:t>
            </a:r>
          </a:p>
          <a:p>
            <a:pPr algn="ctr"/>
            <a:r>
              <a:rPr lang="ru-RU" b="1">
                <a:latin typeface="Garamond" pitchFamily="18" charset="0"/>
              </a:rPr>
              <a:t>специалистами УСС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258888" y="4941888"/>
            <a:ext cx="2520950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aramond" pitchFamily="18" charset="0"/>
              </a:rPr>
              <a:t>Координирует и </a:t>
            </a:r>
          </a:p>
          <a:p>
            <a:pPr algn="ctr"/>
            <a:r>
              <a:rPr lang="ru-RU" b="1">
                <a:latin typeface="Garamond" pitchFamily="18" charset="0"/>
              </a:rPr>
              <a:t>контролирует </a:t>
            </a:r>
          </a:p>
          <a:p>
            <a:pPr algn="ctr"/>
            <a:r>
              <a:rPr lang="ru-RU" b="1">
                <a:latin typeface="Garamond" pitchFamily="18" charset="0"/>
              </a:rPr>
              <a:t>деятельность УСС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932363" y="4941888"/>
            <a:ext cx="2952750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Garamond" pitchFamily="18" charset="0"/>
              </a:rPr>
              <a:t>Содействует </a:t>
            </a:r>
          </a:p>
          <a:p>
            <a:pPr algn="ctr"/>
            <a:r>
              <a:rPr lang="ru-RU" b="1">
                <a:latin typeface="Garamond" pitchFamily="18" charset="0"/>
              </a:rPr>
              <a:t>совершенствованию </a:t>
            </a:r>
          </a:p>
          <a:p>
            <a:pPr algn="ctr"/>
            <a:r>
              <a:rPr lang="ru-RU" b="1">
                <a:latin typeface="Garamond" pitchFamily="18" charset="0"/>
              </a:rPr>
              <a:t>работы УСС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2916238" y="1125538"/>
            <a:ext cx="719137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2268538" y="1268413"/>
            <a:ext cx="1582737" cy="360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724525" y="1125538"/>
            <a:ext cx="360363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003800" y="1125538"/>
            <a:ext cx="1439863" cy="3743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427538" y="1196975"/>
            <a:ext cx="0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5292725" y="1125538"/>
            <a:ext cx="792163" cy="3671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4211638" y="1125538"/>
            <a:ext cx="144462" cy="266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2843213" y="1125538"/>
            <a:ext cx="720725" cy="3598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293" name="Picture 5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6419850" cy="1066800"/>
          </a:xfrm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Применяемые методики</a:t>
            </a:r>
            <a:r>
              <a:rPr lang="ru-RU"/>
              <a:t> 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 rot="444755">
            <a:off x="1476375" y="3213100"/>
            <a:ext cx="1871663" cy="792163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Карта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социальных связей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 rot="-419193">
            <a:off x="6361113" y="1831975"/>
            <a:ext cx="2087562" cy="936625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Интенсивная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семейная терапия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на дому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68313" y="2060575"/>
            <a:ext cx="2089150" cy="865188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Экспресс диагностика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ситуации в условиях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экстренного вызова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3563938" y="3860800"/>
            <a:ext cx="1871662" cy="792163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Анкетирование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835150" y="4868863"/>
            <a:ext cx="1871663" cy="79216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Картирование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419475" y="1989138"/>
            <a:ext cx="2449513" cy="100806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Матрица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определения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социального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неблагополучия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 семьи и ребенка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5435600" y="4868863"/>
            <a:ext cx="1871663" cy="792162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Генограмма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 rot="-281350">
            <a:off x="5435600" y="3213100"/>
            <a:ext cx="1871663" cy="792163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Семейный 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Bookman Old Style" pitchFamily="18" charset="0"/>
              </a:rPr>
              <a:t>микроклимат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1619250" y="1125538"/>
            <a:ext cx="360363" cy="863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300788" y="1052513"/>
            <a:ext cx="719137" cy="7207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2484438" y="1127125"/>
            <a:ext cx="504825" cy="20145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716463" y="1125538"/>
            <a:ext cx="71437" cy="7191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795963" y="1125538"/>
            <a:ext cx="504825" cy="20161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17411" name="Picture 3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1700213"/>
            <a:ext cx="8893175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Консультирование родителей по различным  вопросам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Помощь в подготовке и оформлении документов, необходимых для получения социальных услуг и социальных выплат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>
                <a:solidFill>
                  <a:schemeClr val="tx2"/>
                </a:solidFill>
                <a:latin typeface="Bookman Old Style" pitchFamily="18" charset="0"/>
              </a:rPr>
              <a:t>Составление социального паспорта семьи, карты ведения случая и др.</a:t>
            </a:r>
          </a:p>
        </p:txBody>
      </p:sp>
      <p:pic>
        <p:nvPicPr>
          <p:cNvPr id="17413" name="Picture 5" descr="DSC05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32350"/>
            <a:ext cx="2446338" cy="18335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7414" name="Picture 6" descr="сп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84688"/>
            <a:ext cx="2911475" cy="2184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7415" name="Picture 7" descr="беседа с многодетной мам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437063"/>
            <a:ext cx="2951162" cy="22145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1700213"/>
            <a:ext cx="8642350" cy="475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медицинском обследовании, лечении, оздоровлении детей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Организация летнего отдыха детей, находящихся в трудной жизненной ситуации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Направление детей в областные специализированные учреждения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Содействие в направлении детей, контактных по туберкулезу, в Ордынскую санаторную школу-интернат и детей с умственной отсталостью в Верх-Ирменскую коррекционную школу-интернат </a:t>
            </a:r>
          </a:p>
          <a:p>
            <a:pPr algn="ctr"/>
            <a:endParaRPr lang="ru-RU" sz="200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endParaRPr lang="ru-RU" sz="150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18436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437" name="Picture 5" descr="организация досуга детей сп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652963"/>
            <a:ext cx="2592388" cy="19446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8438" name="Picture 6" descr="до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652963"/>
            <a:ext cx="2592388" cy="1943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439" name="Picture 7" descr="Изображение 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652963"/>
            <a:ext cx="1458913" cy="19446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1700213"/>
            <a:ext cx="8424863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Направление родителей на лечение от алкогольной зависимости специалистами областного медико-психологического центра «НАТиС» на базе КЦСОН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  <a:noFill/>
          <a:ln/>
        </p:spPr>
        <p:txBody>
          <a:bodyPr/>
          <a:lstStyle/>
          <a:p>
            <a:r>
              <a:rPr lang="ru-RU" sz="3200" b="1">
                <a:latin typeface="Bookman Old Style" pitchFamily="18" charset="0"/>
              </a:rPr>
              <a:t>Направления деятельности специалистов участковой социальной  службы</a:t>
            </a:r>
          </a:p>
        </p:txBody>
      </p:sp>
      <p:pic>
        <p:nvPicPr>
          <p:cNvPr id="19460" name="Picture 4" descr="Logotip_Fon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9" t="38831" r="35461" b="38841"/>
          <a:stretch>
            <a:fillRect/>
          </a:stretch>
        </p:blipFill>
        <p:spPr bwMode="auto">
          <a:xfrm>
            <a:off x="7956550" y="188913"/>
            <a:ext cx="1000125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461" name="Picture 5" descr="натис"/>
          <p:cNvPicPr>
            <a:picLocks noChangeAspect="1" noChangeArrowheads="1"/>
          </p:cNvPicPr>
          <p:nvPr/>
        </p:nvPicPr>
        <p:blipFill>
          <a:blip r:embed="rId3" cstate="print"/>
          <a:srcRect r="302"/>
          <a:stretch>
            <a:fillRect/>
          </a:stretch>
        </p:blipFill>
        <p:spPr bwMode="auto">
          <a:xfrm>
            <a:off x="395288" y="2830513"/>
            <a:ext cx="5256212" cy="35353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9462" name="Picture 6" descr="DSC03898"/>
          <p:cNvPicPr>
            <a:picLocks noChangeAspect="1" noChangeArrowheads="1"/>
          </p:cNvPicPr>
          <p:nvPr/>
        </p:nvPicPr>
        <p:blipFill>
          <a:blip r:embed="rId4" cstate="print"/>
          <a:srcRect l="7243" r="42796" b="1851"/>
          <a:stretch>
            <a:fillRect/>
          </a:stretch>
        </p:blipFill>
        <p:spPr bwMode="auto">
          <a:xfrm>
            <a:off x="7235825" y="2492375"/>
            <a:ext cx="1465263" cy="2159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9463" name="Picture 7" descr="DSC039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724400"/>
            <a:ext cx="2622550" cy="19669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701</Words>
  <Application>Microsoft Office PowerPoint</Application>
  <PresentationFormat>Экран (4:3)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Tahoma</vt:lpstr>
      <vt:lpstr>Garamond</vt:lpstr>
      <vt:lpstr>Bookman Old Style</vt:lpstr>
      <vt:lpstr>Wingdings</vt:lpstr>
      <vt:lpstr>Оформление по умолчанию</vt:lpstr>
      <vt:lpstr>Слайд 1</vt:lpstr>
      <vt:lpstr>Целью участковой социальной службы  - является снижение уровня социального сиротства на территории. </vt:lpstr>
      <vt:lpstr>Слайд 3</vt:lpstr>
      <vt:lpstr>Структура УСС</vt:lpstr>
      <vt:lpstr>Заведующий отделением профилактики безнадзорности несовершеннолетних</vt:lpstr>
      <vt:lpstr>Применяемые методики 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Направления деятельности специалистов участковой социальной  службы</vt:lpstr>
      <vt:lpstr>Слайд 15</vt:lpstr>
      <vt:lpstr>Этапы раннего выявления случаев семейного неблагополучия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Приемная</dc:creator>
  <cp:lastModifiedBy>AdminKCSON</cp:lastModifiedBy>
  <cp:revision>4</cp:revision>
  <dcterms:created xsi:type="dcterms:W3CDTF">2011-11-23T11:15:04Z</dcterms:created>
  <dcterms:modified xsi:type="dcterms:W3CDTF">2013-12-26T03:41:55Z</dcterms:modified>
</cp:coreProperties>
</file>