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6" r:id="rId2"/>
    <p:sldId id="267" r:id="rId3"/>
    <p:sldId id="268" r:id="rId4"/>
    <p:sldId id="269" r:id="rId5"/>
    <p:sldId id="270" r:id="rId6"/>
    <p:sldId id="271" r:id="rId7"/>
    <p:sldId id="264" r:id="rId8"/>
    <p:sldId id="257" r:id="rId9"/>
    <p:sldId id="284" r:id="rId10"/>
    <p:sldId id="265" r:id="rId11"/>
    <p:sldId id="262" r:id="rId12"/>
    <p:sldId id="259" r:id="rId13"/>
    <p:sldId id="26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  <a:srgbClr val="CCCC00"/>
    <a:srgbClr val="FFFFFF"/>
    <a:srgbClr val="AA4455"/>
    <a:srgbClr val="03731E"/>
    <a:srgbClr val="048E25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792EE-EC39-4123-AAB4-9C8D920BC50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27BC8-44C8-40FD-B536-22DF459A2394}">
      <dgm:prSet phldrT="[Текст]" custT="1"/>
      <dgm:spPr/>
      <dgm:t>
        <a:bodyPr/>
        <a:lstStyle/>
        <a:p>
          <a:endParaRPr lang="ru-RU" sz="2000" dirty="0"/>
        </a:p>
      </dgm:t>
    </dgm:pt>
    <dgm:pt modelId="{526E01CB-45F0-4135-A5B1-1E5C8DDDB4E8}" type="parTrans" cxnId="{FD14C820-E2DE-4488-BDEF-1E268320479B}">
      <dgm:prSet/>
      <dgm:spPr/>
      <dgm:t>
        <a:bodyPr/>
        <a:lstStyle/>
        <a:p>
          <a:endParaRPr lang="ru-RU"/>
        </a:p>
      </dgm:t>
    </dgm:pt>
    <dgm:pt modelId="{9F0FAF0A-B9DE-4012-BAF6-6CCEAB5EC4BC}" type="sibTrans" cxnId="{FD14C820-E2DE-4488-BDEF-1E268320479B}">
      <dgm:prSet/>
      <dgm:spPr/>
      <dgm:t>
        <a:bodyPr/>
        <a:lstStyle/>
        <a:p>
          <a:endParaRPr lang="ru-RU"/>
        </a:p>
      </dgm:t>
    </dgm:pt>
    <dgm:pt modelId="{DDC5889F-59CA-45C5-A642-EC2309D1E7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Экстренное реагирование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FB680C5D-1F5E-47BB-BE8C-D489C73C7D85}" type="parTrans" cxnId="{7982DD35-B44D-4B34-B70A-736A720F682A}">
      <dgm:prSet/>
      <dgm:spPr/>
      <dgm:t>
        <a:bodyPr/>
        <a:lstStyle/>
        <a:p>
          <a:endParaRPr lang="ru-RU"/>
        </a:p>
      </dgm:t>
    </dgm:pt>
    <dgm:pt modelId="{6855331D-AB23-46E0-883B-6A39B285C173}" type="sibTrans" cxnId="{7982DD35-B44D-4B34-B70A-736A720F682A}">
      <dgm:prSet/>
      <dgm:spPr/>
      <dgm:t>
        <a:bodyPr/>
        <a:lstStyle/>
        <a:p>
          <a:endParaRPr lang="ru-RU"/>
        </a:p>
      </dgm:t>
    </dgm:pt>
    <dgm:pt modelId="{C4F80C45-59EA-42B3-B5E4-8A801DA6CBF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Работа со случаем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36E51681-CEB8-4210-AF18-199BBB7317A1}" type="parTrans" cxnId="{AB79A0C0-4F4F-4503-AFF3-301ECCC5CAE0}">
      <dgm:prSet/>
      <dgm:spPr/>
      <dgm:t>
        <a:bodyPr/>
        <a:lstStyle/>
        <a:p>
          <a:endParaRPr lang="ru-RU"/>
        </a:p>
      </dgm:t>
    </dgm:pt>
    <dgm:pt modelId="{E917D066-0E6F-40E8-83CC-1F8254569C5B}" type="sibTrans" cxnId="{AB79A0C0-4F4F-4503-AFF3-301ECCC5CAE0}">
      <dgm:prSet/>
      <dgm:spPr/>
      <dgm:t>
        <a:bodyPr/>
        <a:lstStyle/>
        <a:p>
          <a:endParaRPr lang="ru-RU"/>
        </a:p>
      </dgm:t>
    </dgm:pt>
    <dgm:pt modelId="{EB9611D4-1E54-4A99-B7B3-DAB9308C8C63}">
      <dgm:prSet phldrT="[Текст]" custT="1"/>
      <dgm:spPr/>
      <dgm:t>
        <a:bodyPr/>
        <a:lstStyle/>
        <a:p>
          <a:endParaRPr lang="ru-RU" sz="2000" dirty="0"/>
        </a:p>
      </dgm:t>
    </dgm:pt>
    <dgm:pt modelId="{F4ACF0E1-6BBA-4FF6-8EE1-9E22EB70F36B}" type="parTrans" cxnId="{91566572-6709-4C81-B638-EA2A0F77FCC2}">
      <dgm:prSet/>
      <dgm:spPr/>
      <dgm:t>
        <a:bodyPr/>
        <a:lstStyle/>
        <a:p>
          <a:endParaRPr lang="ru-RU"/>
        </a:p>
      </dgm:t>
    </dgm:pt>
    <dgm:pt modelId="{55E1454E-7960-4E32-89C0-EA683117D800}" type="sibTrans" cxnId="{91566572-6709-4C81-B638-EA2A0F77FCC2}">
      <dgm:prSet/>
      <dgm:spPr/>
      <dgm:t>
        <a:bodyPr/>
        <a:lstStyle/>
        <a:p>
          <a:endParaRPr lang="ru-RU"/>
        </a:p>
      </dgm:t>
    </dgm:pt>
    <dgm:pt modelId="{AFB831BA-5835-4A68-A198-02CE7BC22B1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dirty="0" smtClean="0"/>
            <a:t> </a:t>
          </a:r>
          <a:endParaRPr lang="ru-RU" sz="2000" dirty="0"/>
        </a:p>
      </dgm:t>
    </dgm:pt>
    <dgm:pt modelId="{A046B12A-A248-4BA1-8490-FCEB13A8D752}" type="parTrans" cxnId="{BCA94913-58E3-4F12-9576-59A63CE787E9}">
      <dgm:prSet/>
      <dgm:spPr/>
      <dgm:t>
        <a:bodyPr/>
        <a:lstStyle/>
        <a:p>
          <a:endParaRPr lang="ru-RU"/>
        </a:p>
      </dgm:t>
    </dgm:pt>
    <dgm:pt modelId="{F537B2B5-3197-4382-8032-C30A2F4C510B}" type="sibTrans" cxnId="{BCA94913-58E3-4F12-9576-59A63CE787E9}">
      <dgm:prSet/>
      <dgm:spPr/>
      <dgm:t>
        <a:bodyPr/>
        <a:lstStyle/>
        <a:p>
          <a:endParaRPr lang="ru-RU"/>
        </a:p>
      </dgm:t>
    </dgm:pt>
    <dgm:pt modelId="{A6A8432A-6CD3-4335-9EC8-FF2021871E4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Интенсивная семейная терапия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36691F15-46AC-4101-A319-96BEE2C32B4B}" type="parTrans" cxnId="{B6EACCD3-54DD-48B1-BC61-3F86D2D16AD5}">
      <dgm:prSet/>
      <dgm:spPr/>
      <dgm:t>
        <a:bodyPr/>
        <a:lstStyle/>
        <a:p>
          <a:endParaRPr lang="ru-RU"/>
        </a:p>
      </dgm:t>
    </dgm:pt>
    <dgm:pt modelId="{0C423767-1EF8-48E8-BFE4-463939337F0A}" type="sibTrans" cxnId="{B6EACCD3-54DD-48B1-BC61-3F86D2D16AD5}">
      <dgm:prSet/>
      <dgm:spPr/>
      <dgm:t>
        <a:bodyPr/>
        <a:lstStyle/>
        <a:p>
          <a:endParaRPr lang="ru-RU"/>
        </a:p>
      </dgm:t>
    </dgm:pt>
    <dgm:pt modelId="{53023065-9C06-4BE7-A149-B0BE75D6FF47}">
      <dgm:prSet phldrT="[Текст]" custT="1"/>
      <dgm:spPr/>
      <dgm:t>
        <a:bodyPr/>
        <a:lstStyle/>
        <a:p>
          <a:endParaRPr lang="ru-RU" sz="2000" dirty="0"/>
        </a:p>
      </dgm:t>
    </dgm:pt>
    <dgm:pt modelId="{D784665D-7953-46FE-A475-16A21775B6B4}" type="parTrans" cxnId="{E1826523-B649-4DB8-A00F-E704AF6DFF16}">
      <dgm:prSet/>
      <dgm:spPr/>
      <dgm:t>
        <a:bodyPr/>
        <a:lstStyle/>
        <a:p>
          <a:endParaRPr lang="ru-RU"/>
        </a:p>
      </dgm:t>
    </dgm:pt>
    <dgm:pt modelId="{3DC7DAB1-EDC0-4DD3-BB97-92DE2204FE9A}" type="sibTrans" cxnId="{E1826523-B649-4DB8-A00F-E704AF6DFF16}">
      <dgm:prSet/>
      <dgm:spPr/>
      <dgm:t>
        <a:bodyPr/>
        <a:lstStyle/>
        <a:p>
          <a:endParaRPr lang="ru-RU"/>
        </a:p>
      </dgm:t>
    </dgm:pt>
    <dgm:pt modelId="{24636D2F-E5F5-48DF-BE7A-4FBDDE1D47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Социальное сопровождение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E3C78307-401A-40BF-8D5E-C7CD7A74F32C}" type="parTrans" cxnId="{BEDC7ED4-326E-45CD-ACE3-9ECF7B1B739E}">
      <dgm:prSet/>
      <dgm:spPr/>
      <dgm:t>
        <a:bodyPr/>
        <a:lstStyle/>
        <a:p>
          <a:endParaRPr lang="ru-RU"/>
        </a:p>
      </dgm:t>
    </dgm:pt>
    <dgm:pt modelId="{3E88118A-A919-4B15-96A9-DC7146B14A62}" type="sibTrans" cxnId="{BEDC7ED4-326E-45CD-ACE3-9ECF7B1B739E}">
      <dgm:prSet/>
      <dgm:spPr/>
      <dgm:t>
        <a:bodyPr/>
        <a:lstStyle/>
        <a:p>
          <a:endParaRPr lang="ru-RU"/>
        </a:p>
      </dgm:t>
    </dgm:pt>
    <dgm:pt modelId="{BFD2A34E-B46E-4041-B3F8-110358978F2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Раннее выявление неблагополучия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C25A6E9D-FF6F-48F1-8753-541CA07356DA}" type="parTrans" cxnId="{14B11AB4-E5B5-432B-AB8A-B914B74DD4FF}">
      <dgm:prSet/>
      <dgm:spPr/>
      <dgm:t>
        <a:bodyPr/>
        <a:lstStyle/>
        <a:p>
          <a:endParaRPr lang="ru-RU"/>
        </a:p>
      </dgm:t>
    </dgm:pt>
    <dgm:pt modelId="{85E87B83-651C-4F4F-A0BC-BB4EBDBB5E24}" type="sibTrans" cxnId="{14B11AB4-E5B5-432B-AB8A-B914B74DD4FF}">
      <dgm:prSet/>
      <dgm:spPr/>
      <dgm:t>
        <a:bodyPr/>
        <a:lstStyle/>
        <a:p>
          <a:endParaRPr lang="ru-RU"/>
        </a:p>
      </dgm:t>
    </dgm:pt>
    <dgm:pt modelId="{4668DD76-CC03-446E-B8DC-FC09F7888397}" type="pres">
      <dgm:prSet presAssocID="{643792EE-EC39-4123-AAB4-9C8D920BC5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80406-8280-46AB-9EFC-1198660A6119}" type="pres">
      <dgm:prSet presAssocID="{9F227BC8-44C8-40FD-B536-22DF459A2394}" presName="compNode" presStyleCnt="0"/>
      <dgm:spPr/>
    </dgm:pt>
    <dgm:pt modelId="{08564604-81AF-4679-9615-567AF56E5797}" type="pres">
      <dgm:prSet presAssocID="{9F227BC8-44C8-40FD-B536-22DF459A2394}" presName="aNode" presStyleLbl="bgShp" presStyleIdx="0" presStyleCnt="3" custLinFactNeighborX="-38"/>
      <dgm:spPr/>
      <dgm:t>
        <a:bodyPr/>
        <a:lstStyle/>
        <a:p>
          <a:endParaRPr lang="ru-RU"/>
        </a:p>
      </dgm:t>
    </dgm:pt>
    <dgm:pt modelId="{8D2C5AB6-1018-4E22-8413-C76B62BBBBA6}" type="pres">
      <dgm:prSet presAssocID="{9F227BC8-44C8-40FD-B536-22DF459A2394}" presName="textNode" presStyleLbl="bgShp" presStyleIdx="0" presStyleCnt="3"/>
      <dgm:spPr/>
      <dgm:t>
        <a:bodyPr/>
        <a:lstStyle/>
        <a:p>
          <a:endParaRPr lang="ru-RU"/>
        </a:p>
      </dgm:t>
    </dgm:pt>
    <dgm:pt modelId="{DAD58572-50DF-49D0-8817-827606D4FBCB}" type="pres">
      <dgm:prSet presAssocID="{9F227BC8-44C8-40FD-B536-22DF459A2394}" presName="compChildNode" presStyleCnt="0"/>
      <dgm:spPr/>
    </dgm:pt>
    <dgm:pt modelId="{6210CC5E-AF33-4B93-9108-DAA577296F40}" type="pres">
      <dgm:prSet presAssocID="{9F227BC8-44C8-40FD-B536-22DF459A2394}" presName="theInnerList" presStyleCnt="0"/>
      <dgm:spPr/>
    </dgm:pt>
    <dgm:pt modelId="{D94031BB-0D1B-43C7-BFA5-40784353A5AF}" type="pres">
      <dgm:prSet presAssocID="{DDC5889F-59CA-45C5-A642-EC2309D1E7DE}" presName="childNode" presStyleLbl="node1" presStyleIdx="0" presStyleCnt="6" custScaleX="11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50F79-A0E5-41FB-B503-4AAD040C7F7E}" type="pres">
      <dgm:prSet presAssocID="{DDC5889F-59CA-45C5-A642-EC2309D1E7DE}" presName="aSpace2" presStyleCnt="0"/>
      <dgm:spPr/>
    </dgm:pt>
    <dgm:pt modelId="{160B9689-AB56-454C-BC52-48D9D7F62A59}" type="pres">
      <dgm:prSet presAssocID="{C4F80C45-59EA-42B3-B5E4-8A801DA6CBF8}" presName="childNode" presStyleLbl="node1" presStyleIdx="1" presStyleCnt="6" custScaleX="114025" custLinFactNeighborX="1255" custLinFactNeighborY="26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94219-0B42-42F1-BC62-CD7C0926F6BE}" type="pres">
      <dgm:prSet presAssocID="{9F227BC8-44C8-40FD-B536-22DF459A2394}" presName="aSpace" presStyleCnt="0"/>
      <dgm:spPr/>
    </dgm:pt>
    <dgm:pt modelId="{03EE3D13-6979-4147-8B1F-134E1C8D8203}" type="pres">
      <dgm:prSet presAssocID="{EB9611D4-1E54-4A99-B7B3-DAB9308C8C63}" presName="compNode" presStyleCnt="0"/>
      <dgm:spPr/>
    </dgm:pt>
    <dgm:pt modelId="{8B17F8A1-35AF-47FC-86D8-283FF611B4A4}" type="pres">
      <dgm:prSet presAssocID="{EB9611D4-1E54-4A99-B7B3-DAB9308C8C63}" presName="aNode" presStyleLbl="bgShp" presStyleIdx="1" presStyleCnt="3"/>
      <dgm:spPr/>
      <dgm:t>
        <a:bodyPr/>
        <a:lstStyle/>
        <a:p>
          <a:endParaRPr lang="ru-RU"/>
        </a:p>
      </dgm:t>
    </dgm:pt>
    <dgm:pt modelId="{627D5774-CD15-45D0-A58E-D295F96C8617}" type="pres">
      <dgm:prSet presAssocID="{EB9611D4-1E54-4A99-B7B3-DAB9308C8C63}" presName="textNode" presStyleLbl="bgShp" presStyleIdx="1" presStyleCnt="3"/>
      <dgm:spPr/>
      <dgm:t>
        <a:bodyPr/>
        <a:lstStyle/>
        <a:p>
          <a:endParaRPr lang="ru-RU"/>
        </a:p>
      </dgm:t>
    </dgm:pt>
    <dgm:pt modelId="{7CEC4F48-A764-4709-917B-D511EBCE4953}" type="pres">
      <dgm:prSet presAssocID="{EB9611D4-1E54-4A99-B7B3-DAB9308C8C63}" presName="compChildNode" presStyleCnt="0"/>
      <dgm:spPr/>
    </dgm:pt>
    <dgm:pt modelId="{FC9D4A2D-BB0F-4DEC-B2A2-37827DD58D9E}" type="pres">
      <dgm:prSet presAssocID="{EB9611D4-1E54-4A99-B7B3-DAB9308C8C63}" presName="theInnerList" presStyleCnt="0"/>
      <dgm:spPr/>
    </dgm:pt>
    <dgm:pt modelId="{C088F34A-011B-4300-BA46-B9E9B14B776A}" type="pres">
      <dgm:prSet presAssocID="{AFB831BA-5835-4A68-A198-02CE7BC22B13}" presName="childNode" presStyleLbl="node1" presStyleIdx="2" presStyleCnt="6" custScaleX="85601" custScaleY="71983" custLinFactY="-6741" custLinFactNeighborX="20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71F86-20A7-49F1-B51F-996F005EAD4F}" type="pres">
      <dgm:prSet presAssocID="{AFB831BA-5835-4A68-A198-02CE7BC22B13}" presName="aSpace2" presStyleCnt="0"/>
      <dgm:spPr/>
    </dgm:pt>
    <dgm:pt modelId="{689CF7ED-24A6-4623-80ED-7BF461301252}" type="pres">
      <dgm:prSet presAssocID="{A6A8432A-6CD3-4335-9EC8-FF2021871E40}" presName="childNode" presStyleLbl="node1" presStyleIdx="3" presStyleCnt="6" custScaleX="107032" custScaleY="67669" custLinFactNeighborX="769" custLinFactNeighborY="-22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299D-D156-4F90-A506-C917AE2D0A42}" type="pres">
      <dgm:prSet presAssocID="{EB9611D4-1E54-4A99-B7B3-DAB9308C8C63}" presName="aSpace" presStyleCnt="0"/>
      <dgm:spPr/>
    </dgm:pt>
    <dgm:pt modelId="{C99143D7-7C23-497D-BE27-BCFD9457A739}" type="pres">
      <dgm:prSet presAssocID="{53023065-9C06-4BE7-A149-B0BE75D6FF47}" presName="compNode" presStyleCnt="0"/>
      <dgm:spPr/>
    </dgm:pt>
    <dgm:pt modelId="{7539F06D-4C2C-4512-AE0E-53294C84951E}" type="pres">
      <dgm:prSet presAssocID="{53023065-9C06-4BE7-A149-B0BE75D6FF47}" presName="aNode" presStyleLbl="bgShp" presStyleIdx="2" presStyleCnt="3" custLinFactNeighborX="-460" custLinFactNeighborY="1887"/>
      <dgm:spPr/>
      <dgm:t>
        <a:bodyPr/>
        <a:lstStyle/>
        <a:p>
          <a:endParaRPr lang="ru-RU"/>
        </a:p>
      </dgm:t>
    </dgm:pt>
    <dgm:pt modelId="{9CEB561E-1CA8-40B5-B294-E2093233715D}" type="pres">
      <dgm:prSet presAssocID="{53023065-9C06-4BE7-A149-B0BE75D6FF47}" presName="textNode" presStyleLbl="bgShp" presStyleIdx="2" presStyleCnt="3"/>
      <dgm:spPr/>
      <dgm:t>
        <a:bodyPr/>
        <a:lstStyle/>
        <a:p>
          <a:endParaRPr lang="ru-RU"/>
        </a:p>
      </dgm:t>
    </dgm:pt>
    <dgm:pt modelId="{0D590E91-D159-4A39-B49E-644048EFEEEF}" type="pres">
      <dgm:prSet presAssocID="{53023065-9C06-4BE7-A149-B0BE75D6FF47}" presName="compChildNode" presStyleCnt="0"/>
      <dgm:spPr/>
    </dgm:pt>
    <dgm:pt modelId="{D434907F-57DF-42A3-A546-81E92F4A972E}" type="pres">
      <dgm:prSet presAssocID="{53023065-9C06-4BE7-A149-B0BE75D6FF47}" presName="theInnerList" presStyleCnt="0"/>
      <dgm:spPr/>
    </dgm:pt>
    <dgm:pt modelId="{1ED0993E-6360-4404-AFF0-A17DEAE52065}" type="pres">
      <dgm:prSet presAssocID="{24636D2F-E5F5-48DF-BE7A-4FBDDE1D47C0}" presName="childNode" presStyleLbl="node1" presStyleIdx="4" presStyleCnt="6" custScaleX="11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47BCF-E607-413A-AC5D-E7E078959C77}" type="pres">
      <dgm:prSet presAssocID="{24636D2F-E5F5-48DF-BE7A-4FBDDE1D47C0}" presName="aSpace2" presStyleCnt="0"/>
      <dgm:spPr/>
    </dgm:pt>
    <dgm:pt modelId="{D63032F7-5490-4F18-B081-CAE525543E75}" type="pres">
      <dgm:prSet presAssocID="{BFD2A34E-B46E-4041-B3F8-110358978F25}" presName="childNode" presStyleLbl="node1" presStyleIdx="5" presStyleCnt="6" custScaleX="119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22DF6-10AB-4A60-935C-691BCDCF92DE}" type="presOf" srcId="{9F227BC8-44C8-40FD-B536-22DF459A2394}" destId="{8D2C5AB6-1018-4E22-8413-C76B62BBBBA6}" srcOrd="1" destOrd="0" presId="urn:microsoft.com/office/officeart/2005/8/layout/lProcess2"/>
    <dgm:cxn modelId="{08F70C17-F19A-44BF-A359-2CA112F5952D}" type="presOf" srcId="{9F227BC8-44C8-40FD-B536-22DF459A2394}" destId="{08564604-81AF-4679-9615-567AF56E5797}" srcOrd="0" destOrd="0" presId="urn:microsoft.com/office/officeart/2005/8/layout/lProcess2"/>
    <dgm:cxn modelId="{FD14C820-E2DE-4488-BDEF-1E268320479B}" srcId="{643792EE-EC39-4123-AAB4-9C8D920BC505}" destId="{9F227BC8-44C8-40FD-B536-22DF459A2394}" srcOrd="0" destOrd="0" parTransId="{526E01CB-45F0-4135-A5B1-1E5C8DDDB4E8}" sibTransId="{9F0FAF0A-B9DE-4012-BAF6-6CCEAB5EC4BC}"/>
    <dgm:cxn modelId="{B42FDE82-288B-4F65-B303-7325638806F3}" type="presOf" srcId="{643792EE-EC39-4123-AAB4-9C8D920BC505}" destId="{4668DD76-CC03-446E-B8DC-FC09F7888397}" srcOrd="0" destOrd="0" presId="urn:microsoft.com/office/officeart/2005/8/layout/lProcess2"/>
    <dgm:cxn modelId="{14B11AB4-E5B5-432B-AB8A-B914B74DD4FF}" srcId="{53023065-9C06-4BE7-A149-B0BE75D6FF47}" destId="{BFD2A34E-B46E-4041-B3F8-110358978F25}" srcOrd="1" destOrd="0" parTransId="{C25A6E9D-FF6F-48F1-8753-541CA07356DA}" sibTransId="{85E87B83-651C-4F4F-A0BC-BB4EBDBB5E24}"/>
    <dgm:cxn modelId="{E1826523-B649-4DB8-A00F-E704AF6DFF16}" srcId="{643792EE-EC39-4123-AAB4-9C8D920BC505}" destId="{53023065-9C06-4BE7-A149-B0BE75D6FF47}" srcOrd="2" destOrd="0" parTransId="{D784665D-7953-46FE-A475-16A21775B6B4}" sibTransId="{3DC7DAB1-EDC0-4DD3-BB97-92DE2204FE9A}"/>
    <dgm:cxn modelId="{728FEBC4-7327-4D41-BAC3-59EB61FF363C}" type="presOf" srcId="{53023065-9C06-4BE7-A149-B0BE75D6FF47}" destId="{9CEB561E-1CA8-40B5-B294-E2093233715D}" srcOrd="1" destOrd="0" presId="urn:microsoft.com/office/officeart/2005/8/layout/lProcess2"/>
    <dgm:cxn modelId="{90E5862A-DFF5-4C95-BF1B-04731F772B63}" type="presOf" srcId="{A6A8432A-6CD3-4335-9EC8-FF2021871E40}" destId="{689CF7ED-24A6-4623-80ED-7BF461301252}" srcOrd="0" destOrd="0" presId="urn:microsoft.com/office/officeart/2005/8/layout/lProcess2"/>
    <dgm:cxn modelId="{7982DD35-B44D-4B34-B70A-736A720F682A}" srcId="{9F227BC8-44C8-40FD-B536-22DF459A2394}" destId="{DDC5889F-59CA-45C5-A642-EC2309D1E7DE}" srcOrd="0" destOrd="0" parTransId="{FB680C5D-1F5E-47BB-BE8C-D489C73C7D85}" sibTransId="{6855331D-AB23-46E0-883B-6A39B285C173}"/>
    <dgm:cxn modelId="{E6743F14-5A9C-4784-9518-C1ACAC93D0FE}" type="presOf" srcId="{C4F80C45-59EA-42B3-B5E4-8A801DA6CBF8}" destId="{160B9689-AB56-454C-BC52-48D9D7F62A59}" srcOrd="0" destOrd="0" presId="urn:microsoft.com/office/officeart/2005/8/layout/lProcess2"/>
    <dgm:cxn modelId="{AB79A0C0-4F4F-4503-AFF3-301ECCC5CAE0}" srcId="{9F227BC8-44C8-40FD-B536-22DF459A2394}" destId="{C4F80C45-59EA-42B3-B5E4-8A801DA6CBF8}" srcOrd="1" destOrd="0" parTransId="{36E51681-CEB8-4210-AF18-199BBB7317A1}" sibTransId="{E917D066-0E6F-40E8-83CC-1F8254569C5B}"/>
    <dgm:cxn modelId="{BEDC7ED4-326E-45CD-ACE3-9ECF7B1B739E}" srcId="{53023065-9C06-4BE7-A149-B0BE75D6FF47}" destId="{24636D2F-E5F5-48DF-BE7A-4FBDDE1D47C0}" srcOrd="0" destOrd="0" parTransId="{E3C78307-401A-40BF-8D5E-C7CD7A74F32C}" sibTransId="{3E88118A-A919-4B15-96A9-DC7146B14A62}"/>
    <dgm:cxn modelId="{B6EACCD3-54DD-48B1-BC61-3F86D2D16AD5}" srcId="{EB9611D4-1E54-4A99-B7B3-DAB9308C8C63}" destId="{A6A8432A-6CD3-4335-9EC8-FF2021871E40}" srcOrd="1" destOrd="0" parTransId="{36691F15-46AC-4101-A319-96BEE2C32B4B}" sibTransId="{0C423767-1EF8-48E8-BFE4-463939337F0A}"/>
    <dgm:cxn modelId="{C9D60223-08A6-4BE0-AEAE-5D4DEDF33999}" type="presOf" srcId="{BFD2A34E-B46E-4041-B3F8-110358978F25}" destId="{D63032F7-5490-4F18-B081-CAE525543E75}" srcOrd="0" destOrd="0" presId="urn:microsoft.com/office/officeart/2005/8/layout/lProcess2"/>
    <dgm:cxn modelId="{91566572-6709-4C81-B638-EA2A0F77FCC2}" srcId="{643792EE-EC39-4123-AAB4-9C8D920BC505}" destId="{EB9611D4-1E54-4A99-B7B3-DAB9308C8C63}" srcOrd="1" destOrd="0" parTransId="{F4ACF0E1-6BBA-4FF6-8EE1-9E22EB70F36B}" sibTransId="{55E1454E-7960-4E32-89C0-EA683117D800}"/>
    <dgm:cxn modelId="{6D23B599-8201-48D1-B867-98565FE720C7}" type="presOf" srcId="{24636D2F-E5F5-48DF-BE7A-4FBDDE1D47C0}" destId="{1ED0993E-6360-4404-AFF0-A17DEAE52065}" srcOrd="0" destOrd="0" presId="urn:microsoft.com/office/officeart/2005/8/layout/lProcess2"/>
    <dgm:cxn modelId="{1F529E5A-9AF8-4686-99BE-054BF56D27FD}" type="presOf" srcId="{EB9611D4-1E54-4A99-B7B3-DAB9308C8C63}" destId="{627D5774-CD15-45D0-A58E-D295F96C8617}" srcOrd="1" destOrd="0" presId="urn:microsoft.com/office/officeart/2005/8/layout/lProcess2"/>
    <dgm:cxn modelId="{BCA94913-58E3-4F12-9576-59A63CE787E9}" srcId="{EB9611D4-1E54-4A99-B7B3-DAB9308C8C63}" destId="{AFB831BA-5835-4A68-A198-02CE7BC22B13}" srcOrd="0" destOrd="0" parTransId="{A046B12A-A248-4BA1-8490-FCEB13A8D752}" sibTransId="{F537B2B5-3197-4382-8032-C30A2F4C510B}"/>
    <dgm:cxn modelId="{C057EF65-56AB-4741-BE67-369DAD843CF3}" type="presOf" srcId="{EB9611D4-1E54-4A99-B7B3-DAB9308C8C63}" destId="{8B17F8A1-35AF-47FC-86D8-283FF611B4A4}" srcOrd="0" destOrd="0" presId="urn:microsoft.com/office/officeart/2005/8/layout/lProcess2"/>
    <dgm:cxn modelId="{71CA6164-D7E6-42CA-8CEB-8E133B119089}" type="presOf" srcId="{AFB831BA-5835-4A68-A198-02CE7BC22B13}" destId="{C088F34A-011B-4300-BA46-B9E9B14B776A}" srcOrd="0" destOrd="0" presId="urn:microsoft.com/office/officeart/2005/8/layout/lProcess2"/>
    <dgm:cxn modelId="{45FBE578-B48E-473E-813D-DAADA6FC37D4}" type="presOf" srcId="{DDC5889F-59CA-45C5-A642-EC2309D1E7DE}" destId="{D94031BB-0D1B-43C7-BFA5-40784353A5AF}" srcOrd="0" destOrd="0" presId="urn:microsoft.com/office/officeart/2005/8/layout/lProcess2"/>
    <dgm:cxn modelId="{4387CC73-C323-47C5-A7F8-38A371ADCBD2}" type="presOf" srcId="{53023065-9C06-4BE7-A149-B0BE75D6FF47}" destId="{7539F06D-4C2C-4512-AE0E-53294C84951E}" srcOrd="0" destOrd="0" presId="urn:microsoft.com/office/officeart/2005/8/layout/lProcess2"/>
    <dgm:cxn modelId="{CB7B7139-280E-47C3-B784-F4B29FEA3FB1}" type="presParOf" srcId="{4668DD76-CC03-446E-B8DC-FC09F7888397}" destId="{18680406-8280-46AB-9EFC-1198660A6119}" srcOrd="0" destOrd="0" presId="urn:microsoft.com/office/officeart/2005/8/layout/lProcess2"/>
    <dgm:cxn modelId="{447A488A-0ED9-4ED0-9FCB-E19464327636}" type="presParOf" srcId="{18680406-8280-46AB-9EFC-1198660A6119}" destId="{08564604-81AF-4679-9615-567AF56E5797}" srcOrd="0" destOrd="0" presId="urn:microsoft.com/office/officeart/2005/8/layout/lProcess2"/>
    <dgm:cxn modelId="{026A2FDA-8AB5-46F4-AA60-0EA538B56CD7}" type="presParOf" srcId="{18680406-8280-46AB-9EFC-1198660A6119}" destId="{8D2C5AB6-1018-4E22-8413-C76B62BBBBA6}" srcOrd="1" destOrd="0" presId="urn:microsoft.com/office/officeart/2005/8/layout/lProcess2"/>
    <dgm:cxn modelId="{49430F2B-3FAD-4504-9D2D-B29F599A42FE}" type="presParOf" srcId="{18680406-8280-46AB-9EFC-1198660A6119}" destId="{DAD58572-50DF-49D0-8817-827606D4FBCB}" srcOrd="2" destOrd="0" presId="urn:microsoft.com/office/officeart/2005/8/layout/lProcess2"/>
    <dgm:cxn modelId="{4DF11D16-C61E-4E8F-848F-FB56977D7534}" type="presParOf" srcId="{DAD58572-50DF-49D0-8817-827606D4FBCB}" destId="{6210CC5E-AF33-4B93-9108-DAA577296F40}" srcOrd="0" destOrd="0" presId="urn:microsoft.com/office/officeart/2005/8/layout/lProcess2"/>
    <dgm:cxn modelId="{CFE5F276-01BE-477D-A6B5-416F09D18021}" type="presParOf" srcId="{6210CC5E-AF33-4B93-9108-DAA577296F40}" destId="{D94031BB-0D1B-43C7-BFA5-40784353A5AF}" srcOrd="0" destOrd="0" presId="urn:microsoft.com/office/officeart/2005/8/layout/lProcess2"/>
    <dgm:cxn modelId="{1C6AEC76-936B-4BBB-86D7-DB6723577C75}" type="presParOf" srcId="{6210CC5E-AF33-4B93-9108-DAA577296F40}" destId="{CED50F79-A0E5-41FB-B503-4AAD040C7F7E}" srcOrd="1" destOrd="0" presId="urn:microsoft.com/office/officeart/2005/8/layout/lProcess2"/>
    <dgm:cxn modelId="{785B483E-9D1A-4318-993F-4EBBE06C1CE7}" type="presParOf" srcId="{6210CC5E-AF33-4B93-9108-DAA577296F40}" destId="{160B9689-AB56-454C-BC52-48D9D7F62A59}" srcOrd="2" destOrd="0" presId="urn:microsoft.com/office/officeart/2005/8/layout/lProcess2"/>
    <dgm:cxn modelId="{054C2DC4-40AE-4FB9-B4B9-2D3DFE7FC54B}" type="presParOf" srcId="{4668DD76-CC03-446E-B8DC-FC09F7888397}" destId="{26B94219-0B42-42F1-BC62-CD7C0926F6BE}" srcOrd="1" destOrd="0" presId="urn:microsoft.com/office/officeart/2005/8/layout/lProcess2"/>
    <dgm:cxn modelId="{07D84D6B-E9D7-4D6D-BE2B-241B12216E31}" type="presParOf" srcId="{4668DD76-CC03-446E-B8DC-FC09F7888397}" destId="{03EE3D13-6979-4147-8B1F-134E1C8D8203}" srcOrd="2" destOrd="0" presId="urn:microsoft.com/office/officeart/2005/8/layout/lProcess2"/>
    <dgm:cxn modelId="{27A482AC-1241-4AA3-B976-2CC943094AA2}" type="presParOf" srcId="{03EE3D13-6979-4147-8B1F-134E1C8D8203}" destId="{8B17F8A1-35AF-47FC-86D8-283FF611B4A4}" srcOrd="0" destOrd="0" presId="urn:microsoft.com/office/officeart/2005/8/layout/lProcess2"/>
    <dgm:cxn modelId="{9F5376B1-9E8D-41D7-8439-1B5CAA3E3273}" type="presParOf" srcId="{03EE3D13-6979-4147-8B1F-134E1C8D8203}" destId="{627D5774-CD15-45D0-A58E-D295F96C8617}" srcOrd="1" destOrd="0" presId="urn:microsoft.com/office/officeart/2005/8/layout/lProcess2"/>
    <dgm:cxn modelId="{5EC157F4-BED8-420C-B242-122363C6660B}" type="presParOf" srcId="{03EE3D13-6979-4147-8B1F-134E1C8D8203}" destId="{7CEC4F48-A764-4709-917B-D511EBCE4953}" srcOrd="2" destOrd="0" presId="urn:microsoft.com/office/officeart/2005/8/layout/lProcess2"/>
    <dgm:cxn modelId="{5AB2C600-9393-4907-AFD8-9542298A3DF0}" type="presParOf" srcId="{7CEC4F48-A764-4709-917B-D511EBCE4953}" destId="{FC9D4A2D-BB0F-4DEC-B2A2-37827DD58D9E}" srcOrd="0" destOrd="0" presId="urn:microsoft.com/office/officeart/2005/8/layout/lProcess2"/>
    <dgm:cxn modelId="{9978ABF2-4730-463D-8D06-FBCFF6121BC8}" type="presParOf" srcId="{FC9D4A2D-BB0F-4DEC-B2A2-37827DD58D9E}" destId="{C088F34A-011B-4300-BA46-B9E9B14B776A}" srcOrd="0" destOrd="0" presId="urn:microsoft.com/office/officeart/2005/8/layout/lProcess2"/>
    <dgm:cxn modelId="{F033F55D-897C-4CB3-AD78-E22A46DF8E28}" type="presParOf" srcId="{FC9D4A2D-BB0F-4DEC-B2A2-37827DD58D9E}" destId="{E5471F86-20A7-49F1-B51F-996F005EAD4F}" srcOrd="1" destOrd="0" presId="urn:microsoft.com/office/officeart/2005/8/layout/lProcess2"/>
    <dgm:cxn modelId="{1D80648F-47C7-4A59-930B-A6A68C89E08D}" type="presParOf" srcId="{FC9D4A2D-BB0F-4DEC-B2A2-37827DD58D9E}" destId="{689CF7ED-24A6-4623-80ED-7BF461301252}" srcOrd="2" destOrd="0" presId="urn:microsoft.com/office/officeart/2005/8/layout/lProcess2"/>
    <dgm:cxn modelId="{205E56F1-826B-46C0-A419-F7CAC953173C}" type="presParOf" srcId="{4668DD76-CC03-446E-B8DC-FC09F7888397}" destId="{7C86299D-D156-4F90-A506-C917AE2D0A42}" srcOrd="3" destOrd="0" presId="urn:microsoft.com/office/officeart/2005/8/layout/lProcess2"/>
    <dgm:cxn modelId="{D0E0BCBE-79CB-4795-8EBE-7E1255B6F381}" type="presParOf" srcId="{4668DD76-CC03-446E-B8DC-FC09F7888397}" destId="{C99143D7-7C23-497D-BE27-BCFD9457A739}" srcOrd="4" destOrd="0" presId="urn:microsoft.com/office/officeart/2005/8/layout/lProcess2"/>
    <dgm:cxn modelId="{00880644-CA22-4F7F-B59D-7B020111DFD7}" type="presParOf" srcId="{C99143D7-7C23-497D-BE27-BCFD9457A739}" destId="{7539F06D-4C2C-4512-AE0E-53294C84951E}" srcOrd="0" destOrd="0" presId="urn:microsoft.com/office/officeart/2005/8/layout/lProcess2"/>
    <dgm:cxn modelId="{AF22D926-900E-483B-BD42-597C87FFCA4C}" type="presParOf" srcId="{C99143D7-7C23-497D-BE27-BCFD9457A739}" destId="{9CEB561E-1CA8-40B5-B294-E2093233715D}" srcOrd="1" destOrd="0" presId="urn:microsoft.com/office/officeart/2005/8/layout/lProcess2"/>
    <dgm:cxn modelId="{6AEB472E-10DB-46DA-A879-12C5CB9ABD4E}" type="presParOf" srcId="{C99143D7-7C23-497D-BE27-BCFD9457A739}" destId="{0D590E91-D159-4A39-B49E-644048EFEEEF}" srcOrd="2" destOrd="0" presId="urn:microsoft.com/office/officeart/2005/8/layout/lProcess2"/>
    <dgm:cxn modelId="{ADEC7393-D7A7-479F-9C8C-7CF7676B1DC9}" type="presParOf" srcId="{0D590E91-D159-4A39-B49E-644048EFEEEF}" destId="{D434907F-57DF-42A3-A546-81E92F4A972E}" srcOrd="0" destOrd="0" presId="urn:microsoft.com/office/officeart/2005/8/layout/lProcess2"/>
    <dgm:cxn modelId="{5F4A2621-5005-4A4F-98AC-EE470DE4FC5C}" type="presParOf" srcId="{D434907F-57DF-42A3-A546-81E92F4A972E}" destId="{1ED0993E-6360-4404-AFF0-A17DEAE52065}" srcOrd="0" destOrd="0" presId="urn:microsoft.com/office/officeart/2005/8/layout/lProcess2"/>
    <dgm:cxn modelId="{47455FAA-286C-4619-A242-62C34B879F0D}" type="presParOf" srcId="{D434907F-57DF-42A3-A546-81E92F4A972E}" destId="{34D47BCF-E607-413A-AC5D-E7E078959C77}" srcOrd="1" destOrd="0" presId="urn:microsoft.com/office/officeart/2005/8/layout/lProcess2"/>
    <dgm:cxn modelId="{920BD5FA-5B53-47A9-8D88-8EB700593683}" type="presParOf" srcId="{D434907F-57DF-42A3-A546-81E92F4A972E}" destId="{D63032F7-5490-4F18-B081-CAE525543E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64604-81AF-4679-9615-567AF56E5797}">
      <dsp:nvSpPr>
        <dsp:cNvPr id="0" name=""/>
        <dsp:cNvSpPr/>
      </dsp:nvSpPr>
      <dsp:spPr>
        <a:xfrm>
          <a:off x="12" y="0"/>
          <a:ext cx="2630090" cy="3786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2" y="0"/>
        <a:ext cx="2630090" cy="1135864"/>
      </dsp:txXfrm>
    </dsp:sp>
    <dsp:sp modelId="{D94031BB-0D1B-43C7-BFA5-40784353A5AF}">
      <dsp:nvSpPr>
        <dsp:cNvPr id="0" name=""/>
        <dsp:cNvSpPr/>
      </dsp:nvSpPr>
      <dsp:spPr>
        <a:xfrm>
          <a:off x="116472" y="1136973"/>
          <a:ext cx="2399168" cy="114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Экстренное реагирование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6472" y="1136973"/>
        <a:ext cx="2399168" cy="1141595"/>
      </dsp:txXfrm>
    </dsp:sp>
    <dsp:sp modelId="{160B9689-AB56-454C-BC52-48D9D7F62A59}">
      <dsp:nvSpPr>
        <dsp:cNvPr id="0" name=""/>
        <dsp:cNvSpPr/>
      </dsp:nvSpPr>
      <dsp:spPr>
        <a:xfrm>
          <a:off x="142878" y="2500331"/>
          <a:ext cx="2399168" cy="114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Работа со случаем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2878" y="2500331"/>
        <a:ext cx="2399168" cy="1141595"/>
      </dsp:txXfrm>
    </dsp:sp>
    <dsp:sp modelId="{8B17F8A1-35AF-47FC-86D8-283FF611B4A4}">
      <dsp:nvSpPr>
        <dsp:cNvPr id="0" name=""/>
        <dsp:cNvSpPr/>
      </dsp:nvSpPr>
      <dsp:spPr>
        <a:xfrm>
          <a:off x="2828358" y="0"/>
          <a:ext cx="2630090" cy="3786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828358" y="0"/>
        <a:ext cx="2630090" cy="1135864"/>
      </dsp:txXfrm>
    </dsp:sp>
    <dsp:sp modelId="{C088F34A-011B-4300-BA46-B9E9B14B776A}">
      <dsp:nvSpPr>
        <dsp:cNvPr id="0" name=""/>
        <dsp:cNvSpPr/>
      </dsp:nvSpPr>
      <dsp:spPr>
        <a:xfrm>
          <a:off x="3286152" y="785815"/>
          <a:ext cx="1801106" cy="1141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286152" y="785815"/>
        <a:ext cx="1801106" cy="1141806"/>
      </dsp:txXfrm>
    </dsp:sp>
    <dsp:sp modelId="{689CF7ED-24A6-4623-80ED-7BF461301252}">
      <dsp:nvSpPr>
        <dsp:cNvPr id="0" name=""/>
        <dsp:cNvSpPr/>
      </dsp:nvSpPr>
      <dsp:spPr>
        <a:xfrm>
          <a:off x="3033568" y="2466807"/>
          <a:ext cx="2252030" cy="107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Интенсивная семейная терапия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33568" y="2466807"/>
        <a:ext cx="2252030" cy="1073376"/>
      </dsp:txXfrm>
    </dsp:sp>
    <dsp:sp modelId="{7539F06D-4C2C-4512-AE0E-53294C84951E}">
      <dsp:nvSpPr>
        <dsp:cNvPr id="0" name=""/>
        <dsp:cNvSpPr/>
      </dsp:nvSpPr>
      <dsp:spPr>
        <a:xfrm>
          <a:off x="5643607" y="0"/>
          <a:ext cx="2630090" cy="37862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643607" y="0"/>
        <a:ext cx="2630090" cy="1135864"/>
      </dsp:txXfrm>
    </dsp:sp>
    <dsp:sp modelId="{1ED0993E-6360-4404-AFF0-A17DEAE52065}">
      <dsp:nvSpPr>
        <dsp:cNvPr id="0" name=""/>
        <dsp:cNvSpPr/>
      </dsp:nvSpPr>
      <dsp:spPr>
        <a:xfrm>
          <a:off x="5771166" y="1136973"/>
          <a:ext cx="2399168" cy="114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Социальное сопровождение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71166" y="1136973"/>
        <a:ext cx="2399168" cy="1141595"/>
      </dsp:txXfrm>
    </dsp:sp>
    <dsp:sp modelId="{D63032F7-5490-4F18-B081-CAE525543E75}">
      <dsp:nvSpPr>
        <dsp:cNvPr id="0" name=""/>
        <dsp:cNvSpPr/>
      </dsp:nvSpPr>
      <dsp:spPr>
        <a:xfrm>
          <a:off x="5715040" y="2454198"/>
          <a:ext cx="2511420" cy="1141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Раннее выявление неблагополучия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15040" y="2454198"/>
        <a:ext cx="2511420" cy="114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A5CDBD-6252-42D0-B6A7-5E3B9E980509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B0998-A02B-460B-8313-CF82F3B0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1650-D3F0-4A3E-8A83-D7F1EA04EA5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532E-ED7F-46F3-B29B-9BDC9B737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F5B-5C27-4CB2-8EA7-0F712FA5CAB3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351A-7ABB-4771-A39D-BF135D39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7C51-1CB6-4A75-BB90-40C92CC7B06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7F27-DEBD-4B73-B72C-02391197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8E084-42C6-4A21-A7F8-0FBC893F380D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C8813-0A43-478B-9339-DBAD99DB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C58CC-E37D-4A1F-875D-68AADA174D7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4D068-1FA8-4E0C-A5A3-BE7F6F1D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B1BD9-1F7A-4182-899D-4131D982FEC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74D5D-2D94-4DA6-BE93-85B31114D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D2AD-A094-465A-883B-3BC0A76248B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B58A-6167-406D-B458-2CAACA77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9C7F-D4C9-4CAC-A157-48C947D657BB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8626-A265-484E-877A-0A7ADFA43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0890-7EB0-4F81-81E5-C69B74DB0401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1AAA-9F91-48AD-AF7E-96162188F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824C-4D10-4A31-9D8C-2872B153969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D41F-0813-4A4D-BB7F-C2F3DBA4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4C58-162D-4FD1-A0D8-9C4A64306F8E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A371-60BA-49E2-BC2A-2516B6A3E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DE31-51A2-4EC7-9BD9-A61A8DE35F8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B1FB-4132-48A8-939C-B5AC9C82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7AFC-F43C-4938-BF24-4835082FDE30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9462-9065-4CA3-9D48-81F88AE75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8461-9645-4E60-91E1-282D2C1DCEE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21C-2318-4E39-A9B6-55FF26D7F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425E6C-78E8-4C0E-84E9-A46938DA476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5ECB3E-9E75-42B6-A763-B67E9A2D5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41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0"/>
            <a:ext cx="89646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Муниципальное  казенное  учреждение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</a:rPr>
              <a:t>Ордынского  района  Новосибирской области  «Комплексный  центр  социального  обслуживания  населения»</a:t>
            </a:r>
          </a:p>
          <a:p>
            <a:endParaRPr lang="ru-RU" sz="2400" b="1">
              <a:solidFill>
                <a:srgbClr val="000099"/>
              </a:solidFill>
            </a:endParaRPr>
          </a:p>
          <a:p>
            <a:endParaRPr lang="ru-RU">
              <a:solidFill>
                <a:srgbClr val="000099"/>
              </a:solidFill>
            </a:endParaRPr>
          </a:p>
          <a:p>
            <a:endParaRPr lang="ru-RU">
              <a:solidFill>
                <a:srgbClr val="000099"/>
              </a:solidFill>
            </a:endParaRPr>
          </a:p>
          <a:p>
            <a:endParaRPr lang="ru-RU">
              <a:solidFill>
                <a:srgbClr val="000099"/>
              </a:solidFill>
            </a:endParaRPr>
          </a:p>
          <a:p>
            <a:pPr algn="ctr"/>
            <a:r>
              <a:rPr lang="ru-RU" sz="3600" b="1">
                <a:solidFill>
                  <a:srgbClr val="000099"/>
                </a:solidFill>
              </a:rPr>
              <a:t>О  работе  территориальных  советов  по  проблемам  профилактики  социального  сиротства в  Ордынском  районе</a:t>
            </a:r>
          </a:p>
          <a:p>
            <a:endParaRPr lang="ru-RU" sz="3600" b="1">
              <a:solidFill>
                <a:srgbClr val="000099"/>
              </a:solidFill>
            </a:endParaRPr>
          </a:p>
          <a:p>
            <a:endParaRPr lang="ru-RU">
              <a:solidFill>
                <a:srgbClr val="000099"/>
              </a:solidFill>
            </a:endParaRPr>
          </a:p>
          <a:p>
            <a:endParaRPr lang="ru-RU">
              <a:solidFill>
                <a:srgbClr val="000099"/>
              </a:solidFill>
            </a:endParaRPr>
          </a:p>
          <a:p>
            <a:r>
              <a:rPr lang="ru-RU">
                <a:solidFill>
                  <a:srgbClr val="000099"/>
                </a:solidFill>
              </a:rPr>
              <a:t>                                                                   </a:t>
            </a:r>
            <a:r>
              <a:rPr lang="ru-RU" sz="2400" b="1">
                <a:solidFill>
                  <a:srgbClr val="000099"/>
                </a:solidFill>
              </a:rPr>
              <a:t>2013г.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3" name="Picture 2" descr="C:\Documents and Settings\Ольга Леонидовна\Рабочий стол\ТЮМЕНЬ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938" y="15875"/>
            <a:ext cx="9144001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21026" y="116632"/>
            <a:ext cx="87129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Технология группового решения проблем семьи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 rot="1690406">
            <a:off x="122238" y="1660525"/>
            <a:ext cx="1738312" cy="2914650"/>
          </a:xfrm>
          <a:prstGeom prst="curvedRightArrow">
            <a:avLst>
              <a:gd name="adj1" fmla="val 22404"/>
              <a:gd name="adj2" fmla="val 38524"/>
              <a:gd name="adj3" fmla="val 33599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325938" y="1643063"/>
            <a:ext cx="4818062" cy="3373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администрации сельских поселений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советы депутатов поселений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руководители организаций и         учреждений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индивидуальные предприниматели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медицинские работники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сельские дома культуры, библиотеки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500438" y="4214813"/>
            <a:ext cx="5357812" cy="21955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школы, детские сады, родительские комитеты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кружки, спортивные секции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социальные клубы общения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общественные организации, объединения</a:t>
            </a:r>
          </a:p>
          <a:p>
            <a:pPr eaLnBrk="1" hangingPunct="1">
              <a:spcAft>
                <a:spcPts val="50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социальное окружение семьи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 rot="20814751">
            <a:off x="2181225" y="1454150"/>
            <a:ext cx="1838325" cy="3067050"/>
          </a:xfrm>
          <a:prstGeom prst="curvedLeftArrow">
            <a:avLst>
              <a:gd name="adj1" fmla="val 17771"/>
              <a:gd name="adj2" fmla="val 50000"/>
              <a:gd name="adj3" fmla="val 25000"/>
            </a:avLst>
          </a:prstGeom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3" y="714375"/>
            <a:ext cx="4456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Территориальный совет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6100" y="704850"/>
            <a:ext cx="4622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Ресурсы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местного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</a:rPr>
              <a:t> сообщества</a:t>
            </a:r>
          </a:p>
        </p:txBody>
      </p:sp>
      <p:pic>
        <p:nvPicPr>
          <p:cNvPr id="24580" name="Picture 4" descr="F:\87831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4214818"/>
            <a:ext cx="2447020" cy="2044412"/>
          </a:xfrm>
          <a:prstGeom prst="ellipse">
            <a:avLst/>
          </a:prstGeom>
          <a:ln w="25400">
            <a:solidFill>
              <a:schemeClr val="bg1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0" name="TextBox 19"/>
          <p:cNvSpPr txBox="1"/>
          <p:nvPr/>
        </p:nvSpPr>
        <p:spPr>
          <a:xfrm flipH="1">
            <a:off x="642938" y="6215063"/>
            <a:ext cx="26622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Семья</a:t>
            </a:r>
          </a:p>
        </p:txBody>
      </p:sp>
      <p:sp>
        <p:nvSpPr>
          <p:cNvPr id="24" name="TextBox 23"/>
          <p:cNvSpPr txBox="1"/>
          <p:nvPr/>
        </p:nvSpPr>
        <p:spPr>
          <a:xfrm rot="3026579">
            <a:off x="-242094" y="3675857"/>
            <a:ext cx="161607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СТРАТЕГИЯ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1332615">
            <a:off x="2503488" y="3668713"/>
            <a:ext cx="1714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 i="1">
                <a:solidFill>
                  <a:srgbClr val="000066"/>
                </a:solidFill>
                <a:latin typeface="Times New Roman" pitchFamily="18" charset="0"/>
              </a:rPr>
              <a:t>ПЛАН</a:t>
            </a:r>
          </a:p>
        </p:txBody>
      </p:sp>
      <p:pic>
        <p:nvPicPr>
          <p:cNvPr id="7" name="Picture 2" descr="F:\фотографии приемных семей\ФОТО_НА ВЫСТАВКУ\встреч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472" y="1285860"/>
            <a:ext cx="2908583" cy="218143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2"/>
          <p:cNvGraphicFramePr>
            <a:graphicFrameLocks noGrp="1"/>
          </p:cNvGraphicFramePr>
          <p:nvPr>
            <p:ph idx="1"/>
          </p:nvPr>
        </p:nvGraphicFramePr>
        <p:xfrm>
          <a:off x="544484" y="2136766"/>
          <a:ext cx="828680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Text Box 174"/>
          <p:cNvSpPr txBox="1">
            <a:spLocks noChangeArrowheads="1"/>
          </p:cNvSpPr>
          <p:nvPr/>
        </p:nvSpPr>
        <p:spPr bwMode="auto">
          <a:xfrm>
            <a:off x="0" y="42926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6000750"/>
            <a:ext cx="4286250" cy="64293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Потенциал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000750"/>
            <a:ext cx="4286250" cy="64293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Ресурсы поселения</a:t>
            </a: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14313" y="285750"/>
            <a:ext cx="8929687" cy="2071688"/>
          </a:xfrm>
          <a:prstGeom prst="flowChartExtra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</a:rPr>
              <a:t>Применяемые методики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</a:rPr>
              <a:t> и формы работы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000125"/>
            <a:ext cx="10715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214313"/>
            <a:ext cx="14049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357438"/>
            <a:ext cx="1000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2900" y="2387600"/>
            <a:ext cx="849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357438"/>
            <a:ext cx="5524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2357438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6372225" cy="48958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 2" pitchFamily="18" charset="2"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660033"/>
                </a:solidFill>
              </a:rPr>
              <a:t>Социальная ориентированность </a:t>
            </a:r>
          </a:p>
          <a:p>
            <a:pPr marL="136525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660033"/>
                </a:solidFill>
              </a:rPr>
              <a:t> </a:t>
            </a:r>
            <a:r>
              <a:rPr lang="ru-RU" b="1" dirty="0" smtClean="0">
                <a:solidFill>
                  <a:srgbClr val="660033"/>
                </a:solidFill>
              </a:rPr>
              <a:t>    главы сельского поселения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660033"/>
                </a:solidFill>
              </a:rPr>
              <a:t>Человеческий фактор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660033"/>
                </a:solidFill>
              </a:rPr>
              <a:t>Принцип четырех</a:t>
            </a:r>
            <a:r>
              <a:rPr lang="ru-RU" b="1" dirty="0" smtClean="0">
                <a:solidFill>
                  <a:srgbClr val="8A2E4E"/>
                </a:solidFill>
              </a:rPr>
              <a:t> 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П»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8A2E4E"/>
                </a:solidFill>
              </a:rPr>
              <a:t>        	                    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ПРИНЯТЬ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       	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                       ПОЗНАТЬ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                                 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ПОНЯТЬ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ПОМОЧЬ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Blip>
                <a:blip r:embed="rId3"/>
              </a:buBlip>
              <a:defRPr/>
            </a:pPr>
            <a:r>
              <a:rPr lang="ru-RU" b="1" dirty="0" smtClean="0">
                <a:solidFill>
                  <a:srgbClr val="660033"/>
                </a:solidFill>
              </a:rPr>
              <a:t>Наличие необходимых ресурсов </a:t>
            </a:r>
          </a:p>
          <a:p>
            <a:pPr marL="136525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660033"/>
                </a:solidFill>
              </a:rPr>
              <a:t> </a:t>
            </a:r>
            <a:r>
              <a:rPr lang="ru-RU" b="1" dirty="0" smtClean="0">
                <a:solidFill>
                  <a:srgbClr val="660033"/>
                </a:solidFill>
              </a:rPr>
              <a:t>    в сельском поселении</a:t>
            </a:r>
          </a:p>
        </p:txBody>
      </p:sp>
      <p:sp>
        <p:nvSpPr>
          <p:cNvPr id="7171" name="WordArt 11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32700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Объективные и субъективные условия </a:t>
            </a:r>
          </a:p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для успешной pеализации Модели</a:t>
            </a:r>
          </a:p>
        </p:txBody>
      </p:sp>
      <p:pic>
        <p:nvPicPr>
          <p:cNvPr id="7172" name="Picture 7" descr="C:\Documents and Settings\sata\Мои документы\!!!ДОКУМЕНТЫ!!!_с 2012 года\фоны\Мои рисунки\Домики\182bd41568653239f79090d021a452f9_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890713"/>
            <a:ext cx="383063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sata\Мои документы\!!!ДОКУМЕНТЫ!!!_с 2012 года\фоны\Мои рисунки\Человечки\687e190f7cc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369941" cy="16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8"/>
          <p:cNvGrpSpPr>
            <a:grpSpLocks/>
          </p:cNvGrpSpPr>
          <p:nvPr/>
        </p:nvGrpSpPr>
        <p:grpSpPr bwMode="auto">
          <a:xfrm>
            <a:off x="7380288" y="1484313"/>
            <a:ext cx="1663700" cy="2309812"/>
            <a:chOff x="4649" y="935"/>
            <a:chExt cx="1048" cy="1455"/>
          </a:xfrm>
        </p:grpSpPr>
        <p:sp>
          <p:nvSpPr>
            <p:cNvPr id="8221" name="AutoShape 58"/>
            <p:cNvSpPr>
              <a:spLocks noChangeArrowheads="1"/>
            </p:cNvSpPr>
            <p:nvPr/>
          </p:nvSpPr>
          <p:spPr bwMode="auto">
            <a:xfrm rot="7106498">
              <a:off x="5109" y="1518"/>
              <a:ext cx="123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191 h 21600"/>
                <a:gd name="T14" fmla="*/ 14400 w 21600"/>
                <a:gd name="T15" fmla="*/ 144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2" name="AutoShape 59"/>
            <p:cNvSpPr>
              <a:spLocks noChangeArrowheads="1"/>
            </p:cNvSpPr>
            <p:nvPr/>
          </p:nvSpPr>
          <p:spPr bwMode="auto">
            <a:xfrm rot="7798256">
              <a:off x="4928" y="1654"/>
              <a:ext cx="123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3" name="AutoShape 60"/>
            <p:cNvSpPr>
              <a:spLocks noChangeArrowheads="1"/>
            </p:cNvSpPr>
            <p:nvPr/>
          </p:nvSpPr>
          <p:spPr bwMode="auto">
            <a:xfrm rot="9120197">
              <a:off x="4785" y="1797"/>
              <a:ext cx="91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21 w 21600"/>
                <a:gd name="T13" fmla="*/ 7212 h 21600"/>
                <a:gd name="T14" fmla="*/ 14479 w 21600"/>
                <a:gd name="T15" fmla="*/ 143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4" name="AutoShape 56"/>
            <p:cNvSpPr>
              <a:spLocks noChangeArrowheads="1"/>
            </p:cNvSpPr>
            <p:nvPr/>
          </p:nvSpPr>
          <p:spPr bwMode="auto">
            <a:xfrm rot="10078941">
              <a:off x="4649" y="1800"/>
              <a:ext cx="91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21 w 21600"/>
                <a:gd name="T13" fmla="*/ 7212 h 21600"/>
                <a:gd name="T14" fmla="*/ 14479 w 21600"/>
                <a:gd name="T15" fmla="*/ 143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5" name="AutoShape 57"/>
            <p:cNvSpPr>
              <a:spLocks noChangeArrowheads="1"/>
            </p:cNvSpPr>
            <p:nvPr/>
          </p:nvSpPr>
          <p:spPr bwMode="auto">
            <a:xfrm rot="6186469">
              <a:off x="5205" y="1292"/>
              <a:ext cx="168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6" name="AutoShape 61"/>
            <p:cNvSpPr>
              <a:spLocks noChangeArrowheads="1"/>
            </p:cNvSpPr>
            <p:nvPr/>
          </p:nvSpPr>
          <p:spPr bwMode="auto">
            <a:xfrm rot="3662076">
              <a:off x="5109" y="974"/>
              <a:ext cx="123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7" name="AutoShape 62"/>
            <p:cNvSpPr>
              <a:spLocks noChangeArrowheads="1"/>
            </p:cNvSpPr>
            <p:nvPr/>
          </p:nvSpPr>
          <p:spPr bwMode="auto">
            <a:xfrm rot="1027787">
              <a:off x="4740" y="935"/>
              <a:ext cx="123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13 h 21600"/>
                <a:gd name="T14" fmla="*/ 14400 w 21600"/>
                <a:gd name="T15" fmla="*/ 143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8" name="AutoShape 63"/>
            <p:cNvSpPr>
              <a:spLocks noChangeArrowheads="1"/>
            </p:cNvSpPr>
            <p:nvPr/>
          </p:nvSpPr>
          <p:spPr bwMode="auto">
            <a:xfrm rot="2074770">
              <a:off x="4921" y="935"/>
              <a:ext cx="123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12 h 21600"/>
                <a:gd name="T14" fmla="*/ 14400 w 21600"/>
                <a:gd name="T15" fmla="*/ 143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9" name="AutoShape 67"/>
            <p:cNvSpPr>
              <a:spLocks noChangeArrowheads="1"/>
            </p:cNvSpPr>
            <p:nvPr/>
          </p:nvSpPr>
          <p:spPr bwMode="auto">
            <a:xfrm rot="4301797">
              <a:off x="5168" y="1074"/>
              <a:ext cx="168" cy="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5400000" scaled="1"/>
            </a:gradFill>
            <a:ln w="63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8195" name="AutoShape 49"/>
          <p:cNvSpPr>
            <a:spLocks noChangeArrowheads="1"/>
          </p:cNvSpPr>
          <p:nvPr/>
        </p:nvSpPr>
        <p:spPr bwMode="auto">
          <a:xfrm rot="-3881697">
            <a:off x="6255544" y="1529557"/>
            <a:ext cx="230187" cy="1149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199 w 21600"/>
              <a:gd name="T13" fmla="*/ 6199 h 21600"/>
              <a:gd name="T14" fmla="*/ 15401 w 21600"/>
              <a:gd name="T15" fmla="*/ 154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797" y="21600"/>
                </a:lnTo>
                <a:lnTo>
                  <a:pt x="128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196" name="AutoShape 50"/>
          <p:cNvSpPr>
            <a:spLocks noChangeArrowheads="1"/>
          </p:cNvSpPr>
          <p:nvPr/>
        </p:nvSpPr>
        <p:spPr bwMode="auto">
          <a:xfrm rot="-4750202">
            <a:off x="6184107" y="1743868"/>
            <a:ext cx="146050" cy="1211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72 w 21600"/>
              <a:gd name="T13" fmla="*/ 6872 h 21600"/>
              <a:gd name="T14" fmla="*/ 14728 w 21600"/>
              <a:gd name="T15" fmla="*/ 147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143" y="21600"/>
                </a:lnTo>
                <a:lnTo>
                  <a:pt x="114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197" name="AutoShape 51"/>
          <p:cNvSpPr>
            <a:spLocks noChangeArrowheads="1"/>
          </p:cNvSpPr>
          <p:nvPr/>
        </p:nvSpPr>
        <p:spPr bwMode="auto">
          <a:xfrm rot="-6234213">
            <a:off x="6124575" y="2063751"/>
            <a:ext cx="263525" cy="1409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AA4455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198" name="AutoShape 55"/>
          <p:cNvSpPr>
            <a:spLocks noChangeArrowheads="1"/>
          </p:cNvSpPr>
          <p:nvPr/>
        </p:nvSpPr>
        <p:spPr bwMode="auto">
          <a:xfrm rot="-10095659">
            <a:off x="7092950" y="2852738"/>
            <a:ext cx="195263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199" name="AutoShape 52"/>
          <p:cNvSpPr>
            <a:spLocks noChangeArrowheads="1"/>
          </p:cNvSpPr>
          <p:nvPr/>
        </p:nvSpPr>
        <p:spPr bwMode="auto">
          <a:xfrm rot="-7923677">
            <a:off x="6333332" y="2467769"/>
            <a:ext cx="266700" cy="1195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0" name="AutoShape 53"/>
          <p:cNvSpPr>
            <a:spLocks noChangeArrowheads="1"/>
          </p:cNvSpPr>
          <p:nvPr/>
        </p:nvSpPr>
        <p:spPr bwMode="auto">
          <a:xfrm rot="-8825695">
            <a:off x="6589713" y="2746375"/>
            <a:ext cx="195262" cy="1025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1" name="AutoShape 54"/>
          <p:cNvSpPr>
            <a:spLocks noChangeArrowheads="1"/>
          </p:cNvSpPr>
          <p:nvPr/>
        </p:nvSpPr>
        <p:spPr bwMode="auto">
          <a:xfrm rot="-9578560">
            <a:off x="6797675" y="2779713"/>
            <a:ext cx="195263" cy="1004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2" name="WordArt 47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12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Эффективность применения Модели</a:t>
            </a:r>
          </a:p>
        </p:txBody>
      </p:sp>
      <p:sp>
        <p:nvSpPr>
          <p:cNvPr id="8203" name="AutoShape 64"/>
          <p:cNvSpPr>
            <a:spLocks noChangeArrowheads="1"/>
          </p:cNvSpPr>
          <p:nvPr/>
        </p:nvSpPr>
        <p:spPr bwMode="auto">
          <a:xfrm rot="344533">
            <a:off x="7308850" y="1412875"/>
            <a:ext cx="195263" cy="865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4" name="AutoShape 65"/>
          <p:cNvSpPr>
            <a:spLocks noChangeArrowheads="1"/>
          </p:cNvSpPr>
          <p:nvPr/>
        </p:nvSpPr>
        <p:spPr bwMode="auto">
          <a:xfrm rot="-2124199">
            <a:off x="6637338" y="1419225"/>
            <a:ext cx="195262" cy="936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5" name="AutoShape 66"/>
          <p:cNvSpPr>
            <a:spLocks noChangeArrowheads="1"/>
          </p:cNvSpPr>
          <p:nvPr/>
        </p:nvSpPr>
        <p:spPr bwMode="auto">
          <a:xfrm rot="-925433">
            <a:off x="6948488" y="1412875"/>
            <a:ext cx="195262" cy="865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99"/>
              </a:gs>
            </a:gsLst>
            <a:lin ang="5400000" scaled="1"/>
          </a:gradFill>
          <a:ln w="635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06" name="WordArt 48"/>
          <p:cNvSpPr>
            <a:spLocks noChangeArrowheads="1" noChangeShapeType="1" noTextEdit="1"/>
          </p:cNvSpPr>
          <p:nvPr/>
        </p:nvSpPr>
        <p:spPr bwMode="auto">
          <a:xfrm>
            <a:off x="6516688" y="1196975"/>
            <a:ext cx="1584325" cy="144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СОЦИУМ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6804025" y="2133600"/>
            <a:ext cx="1071563" cy="7858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08" name="TextBox 9"/>
          <p:cNvSpPr txBox="1">
            <a:spLocks noChangeArrowheads="1"/>
          </p:cNvSpPr>
          <p:nvPr/>
        </p:nvSpPr>
        <p:spPr bwMode="auto">
          <a:xfrm>
            <a:off x="6804025" y="22764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семья</a:t>
            </a:r>
          </a:p>
        </p:txBody>
      </p:sp>
      <p:sp>
        <p:nvSpPr>
          <p:cNvPr id="8209" name="WordArt 70"/>
          <p:cNvSpPr>
            <a:spLocks noChangeArrowheads="1" noChangeShapeType="1" noTextEdit="1"/>
          </p:cNvSpPr>
          <p:nvPr/>
        </p:nvSpPr>
        <p:spPr bwMode="auto">
          <a:xfrm>
            <a:off x="5580063" y="4005263"/>
            <a:ext cx="34671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E002A"/>
                  </a:gs>
                  <a:gs pos="100000">
                    <a:srgbClr val="FF7C80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210" name="WordArt 47"/>
          <p:cNvSpPr>
            <a:spLocks noChangeArrowheads="1" noChangeShapeType="1" noTextEdit="1"/>
          </p:cNvSpPr>
          <p:nvPr/>
        </p:nvSpPr>
        <p:spPr bwMode="auto">
          <a:xfrm>
            <a:off x="685800" y="349250"/>
            <a:ext cx="77120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Эффективность применения Модели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786446" y="3500438"/>
            <a:ext cx="215900" cy="504825"/>
            <a:chOff x="4604" y="845"/>
            <a:chExt cx="317" cy="589"/>
          </a:xfrm>
          <a:solidFill>
            <a:schemeClr val="bg2">
              <a:lumMod val="50000"/>
            </a:schemeClr>
          </a:solidFill>
        </p:grpSpPr>
        <p:sp>
          <p:nvSpPr>
            <p:cNvPr id="52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8643966" y="3429000"/>
            <a:ext cx="215900" cy="504825"/>
            <a:chOff x="4604" y="845"/>
            <a:chExt cx="317" cy="589"/>
          </a:xfrm>
          <a:solidFill>
            <a:srgbClr val="996633"/>
          </a:solidFill>
        </p:grpSpPr>
        <p:sp>
          <p:nvSpPr>
            <p:cNvPr id="55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8286776" y="3643314"/>
            <a:ext cx="215900" cy="504825"/>
            <a:chOff x="4604" y="845"/>
            <a:chExt cx="317" cy="589"/>
          </a:xfrm>
          <a:solidFill>
            <a:srgbClr val="7030A0"/>
          </a:solidFill>
        </p:grpSpPr>
        <p:sp>
          <p:nvSpPr>
            <p:cNvPr id="58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9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7929586" y="3857628"/>
            <a:ext cx="215900" cy="504825"/>
            <a:chOff x="4604" y="845"/>
            <a:chExt cx="317" cy="589"/>
          </a:xfrm>
          <a:solidFill>
            <a:srgbClr val="FF6600"/>
          </a:solidFill>
        </p:grpSpPr>
        <p:sp>
          <p:nvSpPr>
            <p:cNvPr id="61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2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7500958" y="3929066"/>
            <a:ext cx="215900" cy="504825"/>
            <a:chOff x="4604" y="845"/>
            <a:chExt cx="317" cy="58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5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7072330" y="3929066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67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8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6643702" y="3857628"/>
            <a:ext cx="215900" cy="504825"/>
            <a:chOff x="4604" y="845"/>
            <a:chExt cx="317" cy="589"/>
          </a:xfrm>
          <a:solidFill>
            <a:schemeClr val="accent2">
              <a:lumMod val="75000"/>
            </a:schemeClr>
          </a:solidFill>
        </p:grpSpPr>
        <p:sp>
          <p:nvSpPr>
            <p:cNvPr id="72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3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6215074" y="3786190"/>
            <a:ext cx="215900" cy="504825"/>
            <a:chOff x="4604" y="845"/>
            <a:chExt cx="317" cy="58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6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14313" y="1143000"/>
            <a:ext cx="5643562" cy="538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Увеличение</a:t>
            </a:r>
          </a:p>
          <a:p>
            <a:pPr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количества семей, охваченных первичной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профилактикой, в 8,5 раз </a:t>
            </a:r>
            <a:endParaRPr lang="ru-RU" sz="23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количества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семей с положительной динамикой  на 26%</a:t>
            </a:r>
          </a:p>
          <a:p>
            <a:pPr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количества людей, вовлеченных в решение проблем семей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200"/>
              </a:spcAft>
              <a:defRPr/>
            </a:pPr>
            <a:endParaRPr lang="ru-RU" sz="23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Снижение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 количества семей, находящихся социально опасном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положении,       на 22%</a:t>
            </a:r>
            <a:endParaRPr lang="ru-RU" sz="23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 количества детей, изъятых из </a:t>
            </a:r>
            <a:r>
              <a:rPr lang="ru-RU" sz="2300" b="1" dirty="0">
                <a:solidFill>
                  <a:schemeClr val="bg2">
                    <a:lumMod val="50000"/>
                  </a:schemeClr>
                </a:solidFill>
              </a:rPr>
              <a:t>семьи на 3%</a:t>
            </a:r>
            <a:endParaRPr lang="ru-RU" sz="2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38" y="4643438"/>
            <a:ext cx="3109912" cy="201612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23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0724" name="Picture 4" descr="IMG_038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268413"/>
            <a:ext cx="5915025" cy="4437062"/>
          </a:xfrm>
          <a:solidFill>
            <a:schemeClr val="accent1"/>
          </a:solidFill>
          <a:ln w="38100">
            <a:solidFill>
              <a:srgbClr val="800000"/>
            </a:solidFill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03438" y="274638"/>
            <a:ext cx="407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   </a:t>
            </a:r>
            <a:r>
              <a:rPr lang="ru-RU" sz="3600" b="1">
                <a:solidFill>
                  <a:srgbClr val="000099"/>
                </a:solidFill>
              </a:rPr>
              <a:t>с. Усть-Луковка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747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1749" name="Picture 5" descr="работа ВМБ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r="37726"/>
          <a:stretch>
            <a:fillRect/>
          </a:stretch>
        </p:blipFill>
        <p:spPr>
          <a:xfrm>
            <a:off x="468313" y="1628775"/>
            <a:ext cx="3527425" cy="4537075"/>
          </a:xfrm>
          <a:solidFill>
            <a:srgbClr val="800000"/>
          </a:solidFill>
          <a:ln w="38100">
            <a:solidFill>
              <a:srgbClr val="800000"/>
            </a:solidFill>
          </a:ln>
        </p:spPr>
      </p:pic>
      <p:pic>
        <p:nvPicPr>
          <p:cNvPr id="31751" name="Picture 7" descr="индивидуальное занятие социального педагога в дет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1125538"/>
            <a:ext cx="3455988" cy="2592387"/>
          </a:xfrm>
          <a:noFill/>
          <a:ln w="38100">
            <a:solidFill>
              <a:srgbClr val="800000"/>
            </a:solidFill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032000" y="34925"/>
            <a:ext cx="4700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     </a:t>
            </a:r>
          </a:p>
          <a:p>
            <a:r>
              <a:rPr lang="ru-RU" sz="3200" b="1">
                <a:solidFill>
                  <a:srgbClr val="000099"/>
                </a:solidFill>
              </a:rPr>
              <a:t>       </a:t>
            </a:r>
            <a:r>
              <a:rPr lang="ru-RU" sz="3600" b="1">
                <a:solidFill>
                  <a:srgbClr val="000099"/>
                </a:solidFill>
              </a:rPr>
              <a:t>с.Рогалёво</a:t>
            </a:r>
          </a:p>
        </p:txBody>
      </p:sp>
      <p:pic>
        <p:nvPicPr>
          <p:cNvPr id="31755" name="Picture 11" descr="консультация психолога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4005263"/>
            <a:ext cx="3468688" cy="2601912"/>
          </a:xfr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2771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76463" y="274638"/>
            <a:ext cx="389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3600" b="1">
                <a:solidFill>
                  <a:srgbClr val="000099"/>
                </a:solidFill>
              </a:rPr>
              <a:t>с.Красный  Яр</a:t>
            </a:r>
          </a:p>
        </p:txBody>
      </p:sp>
      <p:pic>
        <p:nvPicPr>
          <p:cNvPr id="32773" name="Picture 5" descr="беседа с многодетной мамой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196975"/>
            <a:ext cx="6408737" cy="4806950"/>
          </a:xfr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3795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3801" name="Picture 9" descr="IMG_16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268413"/>
            <a:ext cx="3816350" cy="2862262"/>
          </a:xfrm>
          <a:ln w="57150" cmpd="thinThick">
            <a:solidFill>
              <a:srgbClr val="800080"/>
            </a:solidFill>
          </a:ln>
        </p:spPr>
      </p:pic>
      <p:pic>
        <p:nvPicPr>
          <p:cNvPr id="33802" name="Picture 10" descr="IMG_544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 r="12379"/>
          <a:stretch>
            <a:fillRect/>
          </a:stretch>
        </p:blipFill>
        <p:spPr>
          <a:xfrm>
            <a:off x="539750" y="4221163"/>
            <a:ext cx="3538538" cy="2271712"/>
          </a:xfrm>
          <a:noFill/>
          <a:ln w="57150" cmpd="thinThick">
            <a:solidFill>
              <a:srgbClr val="800080"/>
            </a:solidFill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55738" y="107950"/>
            <a:ext cx="549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Совет  отцов</a:t>
            </a:r>
          </a:p>
          <a:p>
            <a:pPr algn="ctr"/>
            <a:r>
              <a:rPr lang="ru-RU" sz="3600" b="1">
                <a:solidFill>
                  <a:srgbClr val="000099"/>
                </a:solidFill>
              </a:rPr>
              <a:t>п.Пролетарский</a:t>
            </a:r>
            <a:r>
              <a:rPr lang="ru-RU"/>
              <a:t> </a:t>
            </a:r>
          </a:p>
        </p:txBody>
      </p:sp>
      <p:pic>
        <p:nvPicPr>
          <p:cNvPr id="33805" name="Picture 13" descr="IMG_2096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59338" y="4365625"/>
            <a:ext cx="3416300" cy="2278063"/>
          </a:xfrm>
          <a:noFill/>
          <a:ln w="57150" cmpd="thinThick">
            <a:solidFill>
              <a:srgbClr val="FF0000"/>
            </a:solidFill>
          </a:ln>
        </p:spPr>
      </p:pic>
      <p:pic>
        <p:nvPicPr>
          <p:cNvPr id="33808" name="Picture 16" descr="IMG_15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268413"/>
            <a:ext cx="2663825" cy="273526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5603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5604" name="Picture 4" descr="DSC0370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365625"/>
            <a:ext cx="2389188" cy="2185988"/>
          </a:xfrm>
          <a:noFill/>
          <a:ln w="28575">
            <a:solidFill>
              <a:schemeClr val="bg2"/>
            </a:solidFill>
          </a:ln>
        </p:spPr>
      </p:pic>
      <p:pic>
        <p:nvPicPr>
          <p:cNvPr id="25605" name="Picture 5" descr="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4365625"/>
            <a:ext cx="2916238" cy="2187575"/>
          </a:xfrm>
          <a:noFill/>
          <a:ln w="28575">
            <a:solidFill>
              <a:schemeClr val="bg2"/>
            </a:solidFill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341438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«Организация системы</a:t>
            </a:r>
          </a:p>
          <a:p>
            <a:r>
              <a:rPr lang="ru-RU">
                <a:solidFill>
                  <a:srgbClr val="000099"/>
                </a:solidFill>
              </a:rPr>
              <a:t>профилактики социального сиротства</a:t>
            </a:r>
          </a:p>
          <a:p>
            <a:r>
              <a:rPr lang="ru-RU">
                <a:solidFill>
                  <a:srgbClr val="000099"/>
                </a:solidFill>
              </a:rPr>
              <a:t>в Новосибирской области» -                                               6 специалистов</a:t>
            </a:r>
          </a:p>
          <a:p>
            <a:r>
              <a:rPr lang="ru-RU">
                <a:solidFill>
                  <a:srgbClr val="000099"/>
                </a:solidFill>
              </a:rPr>
              <a:t> </a:t>
            </a:r>
          </a:p>
          <a:p>
            <a:r>
              <a:rPr lang="ru-RU">
                <a:solidFill>
                  <a:srgbClr val="000099"/>
                </a:solidFill>
              </a:rPr>
              <a:t>«Интенсивная семейная терапия на дому» -                    3 специалиста</a:t>
            </a:r>
          </a:p>
          <a:p>
            <a:endParaRPr lang="ru-RU">
              <a:solidFill>
                <a:srgbClr val="000099"/>
              </a:solidFill>
            </a:endParaRPr>
          </a:p>
          <a:p>
            <a:r>
              <a:rPr lang="ru-RU">
                <a:solidFill>
                  <a:srgbClr val="000099"/>
                </a:solidFill>
              </a:rPr>
              <a:t>«Вопросы социального обслуживания </a:t>
            </a:r>
          </a:p>
          <a:p>
            <a:r>
              <a:rPr lang="ru-RU">
                <a:solidFill>
                  <a:srgbClr val="000099"/>
                </a:solidFill>
              </a:rPr>
              <a:t>семей с детьми» -                                                               10 специалистов</a:t>
            </a:r>
          </a:p>
          <a:p>
            <a:endParaRPr lang="ru-RU">
              <a:solidFill>
                <a:srgbClr val="000099"/>
              </a:solidFill>
            </a:endParaRPr>
          </a:p>
          <a:p>
            <a:r>
              <a:rPr lang="ru-RU">
                <a:solidFill>
                  <a:srgbClr val="000099"/>
                </a:solidFill>
              </a:rPr>
              <a:t>Курсы повышения квалификации                                       3 специалиста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79388" y="0"/>
            <a:ext cx="86407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Обучение и повышение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квалификации специалистов,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работающих с семьями и детьми</a:t>
            </a:r>
          </a:p>
        </p:txBody>
      </p:sp>
      <p:pic>
        <p:nvPicPr>
          <p:cNvPr id="25608" name="Picture 8" descr="DSC0397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888" y="4365625"/>
            <a:ext cx="2916237" cy="2187575"/>
          </a:xfrm>
          <a:noFill/>
          <a:ln w="28575">
            <a:solidFill>
              <a:schemeClr val="bg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6627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6628" name="Picture 4" descr="DSC038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981075"/>
            <a:ext cx="2160588" cy="2376488"/>
          </a:xfrm>
          <a:noFill/>
          <a:ln w="57150" cmpd="thinThick">
            <a:solidFill>
              <a:srgbClr val="33CCCC"/>
            </a:solidFill>
          </a:ln>
        </p:spPr>
      </p:pic>
      <p:pic>
        <p:nvPicPr>
          <p:cNvPr id="26629" name="Picture 5" descr="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950" y="1557338"/>
            <a:ext cx="3922713" cy="3816350"/>
          </a:xfrm>
          <a:noFill/>
          <a:ln w="57150" cmpd="thinThick">
            <a:solidFill>
              <a:srgbClr val="333399"/>
            </a:solidFill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95375" y="130175"/>
            <a:ext cx="737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Обучающие  семинары  КЦСОН</a:t>
            </a:r>
          </a:p>
        </p:txBody>
      </p:sp>
      <p:pic>
        <p:nvPicPr>
          <p:cNvPr id="26631" name="Picture 7" descr="DSC0381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43663" y="981075"/>
            <a:ext cx="2089150" cy="2376488"/>
          </a:xfrm>
          <a:noFill/>
          <a:ln w="57150" cmpd="thinThick">
            <a:solidFill>
              <a:srgbClr val="33CCCC"/>
            </a:solidFill>
          </a:ln>
        </p:spPr>
      </p:pic>
      <p:pic>
        <p:nvPicPr>
          <p:cNvPr id="26632" name="Picture 8" descr="DSC038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573463"/>
            <a:ext cx="4392613" cy="2879725"/>
          </a:xfrm>
          <a:prstGeom prst="rect">
            <a:avLst/>
          </a:prstGeom>
          <a:noFill/>
          <a:ln w="57150" cmpd="thinThick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651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7652" name="Picture 4" descr="Презентация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36000"/>
          </a:blip>
          <a:srcRect l="18082" t="45807" r="60535" b="33385"/>
          <a:stretch>
            <a:fillRect/>
          </a:stretch>
        </p:blipFill>
        <p:spPr>
          <a:xfrm>
            <a:off x="1258888" y="1052513"/>
            <a:ext cx="1368425" cy="4824412"/>
          </a:xfrm>
        </p:spPr>
      </p:pic>
      <p:pic>
        <p:nvPicPr>
          <p:cNvPr id="27653" name="Picture 5" descr="Презентация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54000"/>
          </a:blip>
          <a:srcRect l="64426" t="45807" r="19498" b="32008"/>
          <a:stretch>
            <a:fillRect/>
          </a:stretch>
        </p:blipFill>
        <p:spPr>
          <a:xfrm>
            <a:off x="5795963" y="981075"/>
            <a:ext cx="936625" cy="5327650"/>
          </a:xfrm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260350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ТЕРРИТОРИАЛЬНЫЙ  СОВЕТ (ТС)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4176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«Зачем  еще  одна структура?»</a:t>
            </a:r>
          </a:p>
          <a:p>
            <a:endParaRPr lang="ru-RU" sz="2000" b="1">
              <a:solidFill>
                <a:srgbClr val="000099"/>
              </a:solidFill>
            </a:endParaRPr>
          </a:p>
          <a:p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«Какова  цель  работы?»</a:t>
            </a:r>
          </a:p>
          <a:p>
            <a:endParaRPr lang="ru-RU" sz="2000" b="1">
              <a:solidFill>
                <a:srgbClr val="000099"/>
              </a:solidFill>
            </a:endParaRPr>
          </a:p>
          <a:p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«Уже  существует  ОИДН»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0" y="1773238"/>
            <a:ext cx="4248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«Орган  при  главе  МО, а  не  общественная  организация»</a:t>
            </a:r>
          </a:p>
          <a:p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«Приоритет первичной  профилактики»</a:t>
            </a:r>
          </a:p>
          <a:p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«Участие  семей в решении своих проблем»</a:t>
            </a:r>
          </a:p>
          <a:p>
            <a:endParaRPr lang="ru-RU" sz="2000" b="1">
              <a:solidFill>
                <a:srgbClr val="000099"/>
              </a:solidFill>
            </a:endParaRPr>
          </a:p>
          <a:p>
            <a:r>
              <a:rPr lang="ru-RU" sz="2000" b="1">
                <a:solidFill>
                  <a:srgbClr val="000099"/>
                </a:solidFill>
              </a:rPr>
              <a:t>«Привлечение ресурсов территории»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8675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95375" y="12700"/>
            <a:ext cx="673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99"/>
                </a:solidFill>
              </a:rPr>
              <a:t>Создание  ТС  в  Ордынском  районе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62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678" name="Group 6"/>
          <p:cNvGraphicFramePr>
            <a:graphicFrameLocks noGrp="1"/>
          </p:cNvGraphicFramePr>
          <p:nvPr>
            <p:ph sz="half" idx="2"/>
          </p:nvPr>
        </p:nvGraphicFramePr>
        <p:xfrm>
          <a:off x="468313" y="692150"/>
          <a:ext cx="8497887" cy="5905504"/>
        </p:xfrm>
        <a:graphic>
          <a:graphicData uri="http://schemas.openxmlformats.org/drawingml/2006/table">
            <a:tbl>
              <a:tblPr/>
              <a:tblGrid>
                <a:gridCol w="606425"/>
                <a:gridCol w="1993900"/>
                <a:gridCol w="5897562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№п/п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Дата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создания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                Наименование  МО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07.06.2010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Спиринский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10.12.2010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Устюжанский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13.12.2010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Новошарапский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18.03.2011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Безёзовский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22.03.2011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Пролетарский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23.03.2011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Новопичуговский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05.04.2011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Усть-Луковский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06.04.2011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Рогалёвский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15.04.2011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Верх-Чикский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10.05.2012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Верх-Алеусский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22.06.2012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Чингисский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05.07.2012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Верх-Ирменский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30.07.2012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Красноярский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02.08.2012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Козихинский  сельский 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9699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Модель  включения  местного  сообщества  </a:t>
            </a:r>
          </a:p>
          <a:p>
            <a:pPr algn="ctr"/>
            <a:r>
              <a:rPr lang="ru-RU" sz="2800">
                <a:solidFill>
                  <a:srgbClr val="000099"/>
                </a:solidFill>
              </a:rPr>
              <a:t>в  решение  проблем  семей  и детей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39750" y="1341438"/>
            <a:ext cx="2447925" cy="1511300"/>
          </a:xfrm>
          <a:custGeom>
            <a:avLst/>
            <a:gdLst>
              <a:gd name="G0" fmla="+- 1013 0 0"/>
              <a:gd name="G1" fmla="+- 21600 0 1013"/>
              <a:gd name="G2" fmla="+- 21600 0 10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13" y="10800"/>
                </a:moveTo>
                <a:cubicBezTo>
                  <a:pt x="1013" y="16205"/>
                  <a:pt x="5395" y="20587"/>
                  <a:pt x="10800" y="20587"/>
                </a:cubicBezTo>
                <a:cubicBezTo>
                  <a:pt x="16205" y="20587"/>
                  <a:pt x="20587" y="16205"/>
                  <a:pt x="20587" y="10800"/>
                </a:cubicBezTo>
                <a:cubicBezTo>
                  <a:pt x="20587" y="5395"/>
                  <a:pt x="16205" y="1013"/>
                  <a:pt x="10800" y="1013"/>
                </a:cubicBezTo>
                <a:cubicBezTo>
                  <a:pt x="5395" y="1013"/>
                  <a:pt x="1013" y="5395"/>
                  <a:pt x="1013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Работа 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территориальных 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советов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348038" y="1341438"/>
            <a:ext cx="2447925" cy="1511300"/>
          </a:xfrm>
          <a:custGeom>
            <a:avLst/>
            <a:gdLst>
              <a:gd name="G0" fmla="+- 1013 0 0"/>
              <a:gd name="G1" fmla="+- 21600 0 1013"/>
              <a:gd name="G2" fmla="+- 21600 0 10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13" y="10800"/>
                </a:moveTo>
                <a:cubicBezTo>
                  <a:pt x="1013" y="16205"/>
                  <a:pt x="5395" y="20587"/>
                  <a:pt x="10800" y="20587"/>
                </a:cubicBezTo>
                <a:cubicBezTo>
                  <a:pt x="16205" y="20587"/>
                  <a:pt x="20587" y="16205"/>
                  <a:pt x="20587" y="10800"/>
                </a:cubicBezTo>
                <a:cubicBezTo>
                  <a:pt x="20587" y="5395"/>
                  <a:pt x="16205" y="1013"/>
                  <a:pt x="10800" y="1013"/>
                </a:cubicBezTo>
                <a:cubicBezTo>
                  <a:pt x="5395" y="1013"/>
                  <a:pt x="1013" y="5395"/>
                  <a:pt x="1013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227763" y="1341438"/>
            <a:ext cx="2447925" cy="1511300"/>
          </a:xfrm>
          <a:custGeom>
            <a:avLst/>
            <a:gdLst>
              <a:gd name="G0" fmla="+- 1013 0 0"/>
              <a:gd name="G1" fmla="+- 21600 0 1013"/>
              <a:gd name="G2" fmla="+- 21600 0 10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13" y="10800"/>
                </a:moveTo>
                <a:cubicBezTo>
                  <a:pt x="1013" y="16205"/>
                  <a:pt x="5395" y="20587"/>
                  <a:pt x="10800" y="20587"/>
                </a:cubicBezTo>
                <a:cubicBezTo>
                  <a:pt x="16205" y="20587"/>
                  <a:pt x="20587" y="16205"/>
                  <a:pt x="20587" y="10800"/>
                </a:cubicBezTo>
                <a:cubicBezTo>
                  <a:pt x="20587" y="5395"/>
                  <a:pt x="16205" y="1013"/>
                  <a:pt x="10800" y="1013"/>
                </a:cubicBezTo>
                <a:cubicBezTo>
                  <a:pt x="5395" y="1013"/>
                  <a:pt x="1013" y="5395"/>
                  <a:pt x="1013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2500" y="1700213"/>
            <a:ext cx="208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Работа 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«со  случаем»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372225" y="1557338"/>
            <a:ext cx="1944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Работа 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районного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консилиума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rot="3183339">
            <a:off x="2785269" y="748506"/>
            <a:ext cx="73025" cy="792163"/>
          </a:xfrm>
          <a:prstGeom prst="downArrow">
            <a:avLst>
              <a:gd name="adj1" fmla="val 50000"/>
              <a:gd name="adj2" fmla="val 27119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427538" y="836613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558156">
            <a:off x="6200775" y="776288"/>
            <a:ext cx="69850" cy="809625"/>
          </a:xfrm>
          <a:prstGeom prst="downArrow">
            <a:avLst>
              <a:gd name="adj1" fmla="val 50000"/>
              <a:gd name="adj2" fmla="val 28977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10" name="Picture 14" descr="круглый стол по программе  в детском саду Солнышко с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395288" y="3573463"/>
            <a:ext cx="3743325" cy="2808287"/>
          </a:xfrm>
          <a:noFill/>
          <a:ln w="57150" cmpd="thinThick">
            <a:solidFill>
              <a:srgbClr val="FF00FF"/>
            </a:solidFill>
          </a:ln>
        </p:spPr>
      </p:pic>
      <p:pic>
        <p:nvPicPr>
          <p:cNvPr id="29711" name="Picture 15" descr="DSC054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3573463"/>
            <a:ext cx="3816350" cy="2862262"/>
          </a:xfrm>
          <a:ln w="57150" cmpd="thinThick">
            <a:solidFill>
              <a:srgbClr val="FF00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47638" y="2322513"/>
            <a:ext cx="2714625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УРОВЕНЬ РЕГИОНА</a:t>
            </a:r>
          </a:p>
        </p:txBody>
      </p:sp>
      <p:sp>
        <p:nvSpPr>
          <p:cNvPr id="3075" name="Прямоугольник 20"/>
          <p:cNvSpPr>
            <a:spLocks noChangeArrowheads="1"/>
          </p:cNvSpPr>
          <p:nvPr/>
        </p:nvSpPr>
        <p:spPr bwMode="auto">
          <a:xfrm>
            <a:off x="2555875" y="2928938"/>
            <a:ext cx="3960813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УРОВЕНЬ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МУНИЦИПАЛЬНОГО РАЙОНА</a:t>
            </a:r>
          </a:p>
        </p:txBody>
      </p:sp>
      <p:sp>
        <p:nvSpPr>
          <p:cNvPr id="3076" name="Прямоугольник 24"/>
          <p:cNvSpPr>
            <a:spLocks noChangeArrowheads="1"/>
          </p:cNvSpPr>
          <p:nvPr/>
        </p:nvSpPr>
        <p:spPr bwMode="auto">
          <a:xfrm>
            <a:off x="5786438" y="3284538"/>
            <a:ext cx="3357562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УРОВЕНЬ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СЕЛЬСКОГО ПОСЕЛЕНИЯ</a:t>
            </a: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2875" y="4000500"/>
            <a:ext cx="2747963" cy="197167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3078" name="WordArt 61"/>
          <p:cNvSpPr>
            <a:spLocks noChangeArrowheads="1" noChangeShapeType="1" noTextEdit="1"/>
          </p:cNvSpPr>
          <p:nvPr/>
        </p:nvSpPr>
        <p:spPr bwMode="auto">
          <a:xfrm>
            <a:off x="898525" y="404813"/>
            <a:ext cx="7418388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E00"/>
                </a:solidFill>
                <a:latin typeface="Arial"/>
                <a:cs typeface="Arial"/>
              </a:rPr>
              <a:t>Ресурсы работы с семьей: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7603096">
            <a:off x="987425" y="1592263"/>
            <a:ext cx="1152525" cy="450850"/>
          </a:xfrm>
          <a:prstGeom prst="rightArrow">
            <a:avLst>
              <a:gd name="adj1" fmla="val 45454"/>
              <a:gd name="adj2" fmla="val 69447"/>
            </a:avLst>
          </a:prstGeom>
          <a:solidFill>
            <a:schemeClr val="accent1">
              <a:lumMod val="75000"/>
            </a:schemeClr>
          </a:solidFill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10800000" vert="eaVert"/>
          <a:lstStyle/>
          <a:p>
            <a:pPr>
              <a:defRPr/>
            </a:pPr>
            <a:endParaRPr lang="ru-RU"/>
          </a:p>
        </p:txBody>
      </p:sp>
      <p:sp>
        <p:nvSpPr>
          <p:cNvPr id="3080" name="AutoShape 64"/>
          <p:cNvSpPr>
            <a:spLocks noChangeArrowheads="1"/>
          </p:cNvSpPr>
          <p:nvPr/>
        </p:nvSpPr>
        <p:spPr bwMode="auto">
          <a:xfrm>
            <a:off x="4211638" y="1412875"/>
            <a:ext cx="442912" cy="1223963"/>
          </a:xfrm>
          <a:prstGeom prst="downArrow">
            <a:avLst>
              <a:gd name="adj1" fmla="val 50000"/>
              <a:gd name="adj2" fmla="val 98755"/>
            </a:avLst>
          </a:prstGeom>
          <a:solidFill>
            <a:schemeClr val="accent1">
              <a:lumMod val="75000"/>
            </a:schemeClr>
          </a:solidFill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10800000" vert="eaVert"/>
          <a:lstStyle/>
          <a:p>
            <a:pPr>
              <a:defRPr/>
            </a:pPr>
            <a:endParaRPr lang="ru-RU"/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23850" y="2781300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3132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133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43636" y="4643446"/>
            <a:ext cx="2808311" cy="2071461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357688"/>
            <a:ext cx="2667000" cy="2000250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647699" y="2781300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1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241908" y="2789884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93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4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972183" y="2790783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96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7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1844413" y="2789883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99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0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1536957" y="2779713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3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65001" y="3392487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05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6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31799" y="3392487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08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9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682882" y="3392487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11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2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69050" y="3392487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14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5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210241" y="3387511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17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8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1482334" y="3387511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20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1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1736655" y="3392487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23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4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1976851" y="3398892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26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7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950913" y="3651305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29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0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655340" y="3629763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32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3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4326163" y="3639923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35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6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3992901" y="3648979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38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9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3643306" y="3643314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41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2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7465219" y="4005264"/>
            <a:ext cx="215900" cy="504825"/>
            <a:chOff x="4604" y="845"/>
            <a:chExt cx="317" cy="589"/>
          </a:xfrm>
          <a:solidFill>
            <a:srgbClr val="FFFF00"/>
          </a:solidFill>
        </p:grpSpPr>
        <p:sp>
          <p:nvSpPr>
            <p:cNvPr id="147" name="Oval 90"/>
            <p:cNvSpPr>
              <a:spLocks noChangeArrowheads="1"/>
            </p:cNvSpPr>
            <p:nvPr/>
          </p:nvSpPr>
          <p:spPr bwMode="auto">
            <a:xfrm>
              <a:off x="4649" y="845"/>
              <a:ext cx="227" cy="226"/>
            </a:xfrm>
            <a:prstGeom prst="ellipse">
              <a:avLst/>
            </a:prstGeom>
            <a:grp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8" name="AutoShape 91"/>
            <p:cNvSpPr>
              <a:spLocks noChangeArrowheads="1"/>
            </p:cNvSpPr>
            <p:nvPr/>
          </p:nvSpPr>
          <p:spPr bwMode="auto">
            <a:xfrm rot="10800000">
              <a:off x="4604" y="1071"/>
              <a:ext cx="317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103" name="AutoShape 6"/>
          <p:cNvSpPr>
            <a:spLocks noChangeArrowheads="1"/>
          </p:cNvSpPr>
          <p:nvPr/>
        </p:nvSpPr>
        <p:spPr bwMode="auto">
          <a:xfrm rot="3210792">
            <a:off x="6350794" y="1588294"/>
            <a:ext cx="1152525" cy="452437"/>
          </a:xfrm>
          <a:prstGeom prst="rightArrow">
            <a:avLst>
              <a:gd name="adj1" fmla="val 45454"/>
              <a:gd name="adj2" fmla="val 69204"/>
            </a:avLst>
          </a:prstGeom>
          <a:solidFill>
            <a:schemeClr val="accent1">
              <a:lumMod val="75000"/>
            </a:schemeClr>
          </a:solidFill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10800000" vert="eaVert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1071563" y="2071688"/>
            <a:ext cx="7002462" cy="40322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821781" y="6036469"/>
            <a:ext cx="500063" cy="428625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0" name="TextBox 39"/>
          <p:cNvSpPr txBox="1">
            <a:spLocks noChangeArrowheads="1"/>
          </p:cNvSpPr>
          <p:nvPr/>
        </p:nvSpPr>
        <p:spPr bwMode="auto">
          <a:xfrm>
            <a:off x="785813" y="6396038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80 км до районного центра </a:t>
            </a:r>
          </a:p>
        </p:txBody>
      </p:sp>
      <p:sp>
        <p:nvSpPr>
          <p:cNvPr id="4101" name="TextBox 41"/>
          <p:cNvSpPr txBox="1">
            <a:spLocks noChangeArrowheads="1"/>
          </p:cNvSpPr>
          <p:nvPr/>
        </p:nvSpPr>
        <p:spPr bwMode="auto">
          <a:xfrm>
            <a:off x="5643563" y="3875088"/>
            <a:ext cx="785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ФАП</a:t>
            </a:r>
          </a:p>
        </p:txBody>
      </p:sp>
      <p:sp>
        <p:nvSpPr>
          <p:cNvPr id="4102" name="TextBox 61"/>
          <p:cNvSpPr txBox="1">
            <a:spLocks noChangeArrowheads="1"/>
          </p:cNvSpPr>
          <p:nvPr/>
        </p:nvSpPr>
        <p:spPr bwMode="auto">
          <a:xfrm>
            <a:off x="6681788" y="4111625"/>
            <a:ext cx="585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ДК</a:t>
            </a:r>
          </a:p>
        </p:txBody>
      </p:sp>
      <p:sp>
        <p:nvSpPr>
          <p:cNvPr id="4103" name="TextBox 62"/>
          <p:cNvSpPr txBox="1">
            <a:spLocks noChangeArrowheads="1"/>
          </p:cNvSpPr>
          <p:nvPr/>
        </p:nvSpPr>
        <p:spPr bwMode="auto">
          <a:xfrm>
            <a:off x="3143250" y="507206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Соседи</a:t>
            </a:r>
          </a:p>
        </p:txBody>
      </p:sp>
      <p:sp>
        <p:nvSpPr>
          <p:cNvPr id="4104" name="TextBox 63"/>
          <p:cNvSpPr txBox="1">
            <a:spLocks noChangeArrowheads="1"/>
          </p:cNvSpPr>
          <p:nvPr/>
        </p:nvSpPr>
        <p:spPr bwMode="auto">
          <a:xfrm>
            <a:off x="3413125" y="3927475"/>
            <a:ext cx="7048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УСС</a:t>
            </a:r>
          </a:p>
        </p:txBody>
      </p:sp>
      <p:sp>
        <p:nvSpPr>
          <p:cNvPr id="4105" name="TextBox 64"/>
          <p:cNvSpPr txBox="1">
            <a:spLocks noChangeArrowheads="1"/>
          </p:cNvSpPr>
          <p:nvPr/>
        </p:nvSpPr>
        <p:spPr bwMode="auto">
          <a:xfrm>
            <a:off x="4071938" y="392747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Семья</a:t>
            </a:r>
          </a:p>
        </p:txBody>
      </p:sp>
      <p:sp>
        <p:nvSpPr>
          <p:cNvPr id="4106" name="TextBox 65"/>
          <p:cNvSpPr txBox="1">
            <a:spLocks noChangeArrowheads="1"/>
          </p:cNvSpPr>
          <p:nvPr/>
        </p:nvSpPr>
        <p:spPr bwMode="auto">
          <a:xfrm>
            <a:off x="1285875" y="4143375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Школа</a:t>
            </a:r>
          </a:p>
        </p:txBody>
      </p:sp>
      <p:sp>
        <p:nvSpPr>
          <p:cNvPr id="4107" name="TextBox 66"/>
          <p:cNvSpPr txBox="1">
            <a:spLocks noChangeArrowheads="1"/>
          </p:cNvSpPr>
          <p:nvPr/>
        </p:nvSpPr>
        <p:spPr bwMode="auto">
          <a:xfrm>
            <a:off x="3876675" y="2605088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Сельсовет</a:t>
            </a:r>
          </a:p>
        </p:txBody>
      </p:sp>
      <p:sp>
        <p:nvSpPr>
          <p:cNvPr id="4108" name="TextBox 67"/>
          <p:cNvSpPr txBox="1">
            <a:spLocks noChangeArrowheads="1"/>
          </p:cNvSpPr>
          <p:nvPr/>
        </p:nvSpPr>
        <p:spPr bwMode="auto">
          <a:xfrm>
            <a:off x="5000625" y="3143250"/>
            <a:ext cx="1309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Женсовет</a:t>
            </a:r>
          </a:p>
        </p:txBody>
      </p:sp>
      <p:sp>
        <p:nvSpPr>
          <p:cNvPr id="4109" name="TextBox 70"/>
          <p:cNvSpPr txBox="1">
            <a:spLocks noChangeArrowheads="1"/>
          </p:cNvSpPr>
          <p:nvPr/>
        </p:nvSpPr>
        <p:spPr bwMode="auto">
          <a:xfrm>
            <a:off x="1558925" y="2798763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Территориальный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совет</a:t>
            </a:r>
          </a:p>
        </p:txBody>
      </p:sp>
      <p:sp>
        <p:nvSpPr>
          <p:cNvPr id="4110" name="TextBox 72"/>
          <p:cNvSpPr txBox="1">
            <a:spLocks noChangeArrowheads="1"/>
          </p:cNvSpPr>
          <p:nvPr/>
        </p:nvSpPr>
        <p:spPr bwMode="auto">
          <a:xfrm>
            <a:off x="3214688" y="3429000"/>
            <a:ext cx="2360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Совет депутатов</a:t>
            </a:r>
          </a:p>
        </p:txBody>
      </p:sp>
      <p:sp>
        <p:nvSpPr>
          <p:cNvPr id="4111" name="TextBox 73"/>
          <p:cNvSpPr txBox="1">
            <a:spLocks noChangeArrowheads="1"/>
          </p:cNvSpPr>
          <p:nvPr/>
        </p:nvSpPr>
        <p:spPr bwMode="auto">
          <a:xfrm>
            <a:off x="4938713" y="4997450"/>
            <a:ext cx="171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Родственники</a:t>
            </a:r>
          </a:p>
        </p:txBody>
      </p:sp>
      <p:sp>
        <p:nvSpPr>
          <p:cNvPr id="4112" name="TextBox 74"/>
          <p:cNvSpPr txBox="1">
            <a:spLocks noChangeArrowheads="1"/>
          </p:cNvSpPr>
          <p:nvPr/>
        </p:nvSpPr>
        <p:spPr bwMode="auto">
          <a:xfrm>
            <a:off x="6858000" y="3500438"/>
            <a:ext cx="124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Спонсор</a:t>
            </a:r>
          </a:p>
        </p:txBody>
      </p:sp>
      <p:sp>
        <p:nvSpPr>
          <p:cNvPr id="4113" name="WordArt 61"/>
          <p:cNvSpPr>
            <a:spLocks noChangeArrowheads="1" noChangeShapeType="1" noTextEdit="1"/>
          </p:cNvSpPr>
          <p:nvPr/>
        </p:nvSpPr>
        <p:spPr bwMode="auto">
          <a:xfrm>
            <a:off x="357188" y="188913"/>
            <a:ext cx="85010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Модель включения местного сообщества</a:t>
            </a:r>
          </a:p>
        </p:txBody>
      </p:sp>
      <p:sp>
        <p:nvSpPr>
          <p:cNvPr id="4114" name="Text Box 62"/>
          <p:cNvSpPr txBox="1">
            <a:spLocks noChangeArrowheads="1"/>
          </p:cNvSpPr>
          <p:nvPr/>
        </p:nvSpPr>
        <p:spPr bwMode="auto">
          <a:xfrm>
            <a:off x="6975475" y="5697538"/>
            <a:ext cx="21685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Цент</a:t>
            </a:r>
            <a:r>
              <a:rPr lang="en-US" sz="2000" b="1">
                <a:solidFill>
                  <a:schemeClr val="folHlink"/>
                </a:solidFill>
              </a:rPr>
              <a:t>p</a:t>
            </a:r>
            <a:r>
              <a:rPr lang="ru-RU" sz="2000" b="1">
                <a:solidFill>
                  <a:schemeClr val="folHlink"/>
                </a:solidFill>
              </a:rPr>
              <a:t>ы реабилитации</a:t>
            </a:r>
          </a:p>
        </p:txBody>
      </p:sp>
      <p:sp>
        <p:nvSpPr>
          <p:cNvPr id="4115" name="AutoShape 63"/>
          <p:cNvSpPr>
            <a:spLocks noChangeArrowheads="1"/>
          </p:cNvSpPr>
          <p:nvPr/>
        </p:nvSpPr>
        <p:spPr bwMode="auto">
          <a:xfrm rot="7313646">
            <a:off x="7471569" y="5150644"/>
            <a:ext cx="287337" cy="720725"/>
          </a:xfrm>
          <a:prstGeom prst="downArrow">
            <a:avLst>
              <a:gd name="adj1" fmla="val 50000"/>
              <a:gd name="adj2" fmla="val 62707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16" name="AutoShape 67"/>
          <p:cNvSpPr>
            <a:spLocks noChangeArrowheads="1"/>
          </p:cNvSpPr>
          <p:nvPr/>
        </p:nvSpPr>
        <p:spPr bwMode="auto">
          <a:xfrm rot="4259785">
            <a:off x="8113712" y="4198938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17" name="AutoShape 68"/>
          <p:cNvSpPr>
            <a:spLocks noChangeArrowheads="1"/>
          </p:cNvSpPr>
          <p:nvPr/>
        </p:nvSpPr>
        <p:spPr bwMode="auto">
          <a:xfrm rot="2958086">
            <a:off x="7921625" y="2803526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18" name="AutoShape 69"/>
          <p:cNvSpPr>
            <a:spLocks noChangeArrowheads="1"/>
          </p:cNvSpPr>
          <p:nvPr/>
        </p:nvSpPr>
        <p:spPr bwMode="auto">
          <a:xfrm rot="2358624">
            <a:off x="7092950" y="2062163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19" name="AutoShape 72"/>
          <p:cNvSpPr>
            <a:spLocks noChangeArrowheads="1"/>
          </p:cNvSpPr>
          <p:nvPr/>
        </p:nvSpPr>
        <p:spPr bwMode="auto">
          <a:xfrm rot="-941958">
            <a:off x="2455863" y="1773238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0" name="AutoShape 70"/>
          <p:cNvSpPr>
            <a:spLocks noChangeArrowheads="1"/>
          </p:cNvSpPr>
          <p:nvPr/>
        </p:nvSpPr>
        <p:spPr bwMode="auto">
          <a:xfrm rot="996466">
            <a:off x="6051550" y="1657350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1" name="AutoShape 73"/>
          <p:cNvSpPr>
            <a:spLocks noChangeArrowheads="1"/>
          </p:cNvSpPr>
          <p:nvPr/>
        </p:nvSpPr>
        <p:spPr bwMode="auto">
          <a:xfrm rot="-2311227">
            <a:off x="1066800" y="2557463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2" name="AutoShape 74"/>
          <p:cNvSpPr>
            <a:spLocks noChangeArrowheads="1"/>
          </p:cNvSpPr>
          <p:nvPr/>
        </p:nvSpPr>
        <p:spPr bwMode="auto">
          <a:xfrm rot="-4080077">
            <a:off x="612775" y="3751263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3" name="AutoShape 75"/>
          <p:cNvSpPr>
            <a:spLocks noChangeArrowheads="1"/>
          </p:cNvSpPr>
          <p:nvPr/>
        </p:nvSpPr>
        <p:spPr bwMode="auto">
          <a:xfrm rot="-6887775">
            <a:off x="1244600" y="5054600"/>
            <a:ext cx="354013" cy="728663"/>
          </a:xfrm>
          <a:prstGeom prst="downArrow">
            <a:avLst>
              <a:gd name="adj1" fmla="val 50000"/>
              <a:gd name="adj2" fmla="val 52687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4" name="WordArt 144"/>
          <p:cNvSpPr>
            <a:spLocks noChangeArrowheads="1" noChangeShapeType="1" noTextEdit="1"/>
          </p:cNvSpPr>
          <p:nvPr/>
        </p:nvSpPr>
        <p:spPr bwMode="auto">
          <a:xfrm>
            <a:off x="2928938" y="2152650"/>
            <a:ext cx="3214687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Сельское поселение</a:t>
            </a:r>
          </a:p>
        </p:txBody>
      </p:sp>
      <p:sp>
        <p:nvSpPr>
          <p:cNvPr id="4125" name="AutoShape 71"/>
          <p:cNvSpPr>
            <a:spLocks noChangeArrowheads="1"/>
          </p:cNvSpPr>
          <p:nvPr/>
        </p:nvSpPr>
        <p:spPr bwMode="auto">
          <a:xfrm>
            <a:off x="4357688" y="1433513"/>
            <a:ext cx="295275" cy="622300"/>
          </a:xfrm>
          <a:prstGeom prst="downArrow">
            <a:avLst>
              <a:gd name="adj1" fmla="val 50000"/>
              <a:gd name="adj2" fmla="val 52688"/>
            </a:avLst>
          </a:prstGeom>
          <a:gradFill rotWithShape="1">
            <a:gsLst>
              <a:gs pos="0">
                <a:srgbClr val="008E00">
                  <a:alpha val="85999"/>
                </a:srgbClr>
              </a:gs>
              <a:gs pos="100000">
                <a:srgbClr val="96FF75"/>
              </a:gs>
            </a:gsLst>
            <a:lin ang="0" scaled="1"/>
          </a:gra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26" name="Text Box 166"/>
          <p:cNvSpPr txBox="1">
            <a:spLocks noChangeArrowheads="1"/>
          </p:cNvSpPr>
          <p:nvPr/>
        </p:nvSpPr>
        <p:spPr bwMode="auto">
          <a:xfrm>
            <a:off x="8261350" y="4078288"/>
            <a:ext cx="89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Ц</a:t>
            </a:r>
            <a:r>
              <a:rPr lang="en-US" sz="2000" b="1">
                <a:solidFill>
                  <a:schemeClr val="folHlink"/>
                </a:solidFill>
              </a:rPr>
              <a:t>P</a:t>
            </a:r>
            <a:r>
              <a:rPr lang="ru-RU" sz="2000" b="1">
                <a:solidFill>
                  <a:schemeClr val="folHlink"/>
                </a:solidFill>
              </a:rPr>
              <a:t>Б</a:t>
            </a:r>
          </a:p>
        </p:txBody>
      </p:sp>
      <p:sp>
        <p:nvSpPr>
          <p:cNvPr id="4127" name="Text Box 167"/>
          <p:cNvSpPr txBox="1">
            <a:spLocks noChangeArrowheads="1"/>
          </p:cNvSpPr>
          <p:nvPr/>
        </p:nvSpPr>
        <p:spPr bwMode="auto">
          <a:xfrm>
            <a:off x="8162925" y="2565400"/>
            <a:ext cx="846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</a:rPr>
              <a:t>КДН</a:t>
            </a:r>
          </a:p>
        </p:txBody>
      </p:sp>
      <p:sp>
        <p:nvSpPr>
          <p:cNvPr id="4128" name="Text Box 168"/>
          <p:cNvSpPr txBox="1">
            <a:spLocks noChangeArrowheads="1"/>
          </p:cNvSpPr>
          <p:nvPr/>
        </p:nvSpPr>
        <p:spPr bwMode="auto">
          <a:xfrm>
            <a:off x="6681788" y="1511300"/>
            <a:ext cx="2176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Областные учреждения</a:t>
            </a:r>
          </a:p>
        </p:txBody>
      </p:sp>
      <p:sp>
        <p:nvSpPr>
          <p:cNvPr id="4129" name="Text Box 169"/>
          <p:cNvSpPr txBox="1">
            <a:spLocks noChangeArrowheads="1"/>
          </p:cNvSpPr>
          <p:nvPr/>
        </p:nvSpPr>
        <p:spPr bwMode="auto">
          <a:xfrm>
            <a:off x="5487988" y="1036638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Отдел пособий</a:t>
            </a:r>
          </a:p>
        </p:txBody>
      </p:sp>
      <p:sp>
        <p:nvSpPr>
          <p:cNvPr id="4130" name="Text Box 170"/>
          <p:cNvSpPr txBox="1">
            <a:spLocks noChangeArrowheads="1"/>
          </p:cNvSpPr>
          <p:nvPr/>
        </p:nvSpPr>
        <p:spPr bwMode="auto">
          <a:xfrm>
            <a:off x="3357563" y="857250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Минсоцразвития</a:t>
            </a:r>
          </a:p>
        </p:txBody>
      </p:sp>
      <p:sp>
        <p:nvSpPr>
          <p:cNvPr id="4131" name="Text Box 171"/>
          <p:cNvSpPr txBox="1">
            <a:spLocks noChangeArrowheads="1"/>
          </p:cNvSpPr>
          <p:nvPr/>
        </p:nvSpPr>
        <p:spPr bwMode="auto">
          <a:xfrm>
            <a:off x="1747838" y="1079500"/>
            <a:ext cx="1181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Отдел опеки</a:t>
            </a:r>
          </a:p>
        </p:txBody>
      </p:sp>
      <p:sp>
        <p:nvSpPr>
          <p:cNvPr id="4132" name="Text Box 172"/>
          <p:cNvSpPr txBox="1">
            <a:spLocks noChangeArrowheads="1"/>
          </p:cNvSpPr>
          <p:nvPr/>
        </p:nvSpPr>
        <p:spPr bwMode="auto">
          <a:xfrm>
            <a:off x="0" y="1968500"/>
            <a:ext cx="1601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Районный консилиум</a:t>
            </a:r>
          </a:p>
        </p:txBody>
      </p:sp>
      <p:sp>
        <p:nvSpPr>
          <p:cNvPr id="4133" name="Text Box 173"/>
          <p:cNvSpPr txBox="1">
            <a:spLocks noChangeArrowheads="1"/>
          </p:cNvSpPr>
          <p:nvPr/>
        </p:nvSpPr>
        <p:spPr bwMode="auto">
          <a:xfrm>
            <a:off x="-153988" y="3527425"/>
            <a:ext cx="13684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КЦСОН</a:t>
            </a:r>
          </a:p>
        </p:txBody>
      </p:sp>
      <p:sp>
        <p:nvSpPr>
          <p:cNvPr id="4134" name="Text Box 174"/>
          <p:cNvSpPr txBox="1">
            <a:spLocks noChangeArrowheads="1"/>
          </p:cNvSpPr>
          <p:nvPr/>
        </p:nvSpPr>
        <p:spPr bwMode="auto">
          <a:xfrm>
            <a:off x="0" y="550068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Выездная мобильная бригада</a:t>
            </a:r>
          </a:p>
        </p:txBody>
      </p:sp>
      <p:pic>
        <p:nvPicPr>
          <p:cNvPr id="123" name="Рисунок 122"/>
          <p:cNvPicPr/>
          <p:nvPr/>
        </p:nvPicPr>
        <p:blipFill>
          <a:blip r:embed="rId3" cstate="print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8081" y="3857628"/>
            <a:ext cx="285753" cy="642942"/>
          </a:xfrm>
          <a:prstGeom prst="rect">
            <a:avLst/>
          </a:prstGeom>
        </p:spPr>
      </p:pic>
      <p:pic>
        <p:nvPicPr>
          <p:cNvPr id="4136" name="Рисунок 120" descr="iCAOI2BK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4313" y="4456113"/>
            <a:ext cx="7858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Рисунок 121" descr="iCABLRMB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429125"/>
            <a:ext cx="100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Рисунок 123" descr="iCAF4Q3P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7788" y="5286375"/>
            <a:ext cx="10969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Рисунок 125" descr="iCAFQXI5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525" y="2693988"/>
            <a:ext cx="7858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Рисунок 127" descr="stock-vector-building-icons-set-architectures-image-5703389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01" t="53166" r="33731" b="22023"/>
          <a:stretch>
            <a:fillRect/>
          </a:stretch>
        </p:blipFill>
        <p:spPr bwMode="auto">
          <a:xfrm>
            <a:off x="5624513" y="4251325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Рисунок 128" descr="iCAS81RO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3000375"/>
            <a:ext cx="81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Рисунок 129" descr="family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738" y="4349750"/>
            <a:ext cx="9286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Рисунок 130" descr="0_5df49_ed35295e_XL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25" t="51405" r="53751" b="23280"/>
          <a:stretch>
            <a:fillRect/>
          </a:stretch>
        </p:blipFill>
        <p:spPr bwMode="auto">
          <a:xfrm>
            <a:off x="3571875" y="4214813"/>
            <a:ext cx="30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Рисунок 131" descr="iCA3TFXA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99CBFE"/>
              </a:clrFrom>
              <a:clrTo>
                <a:srgbClr val="99CB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0" y="3509963"/>
            <a:ext cx="1081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Рисунок 124" descr="iCA39C7V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5357813"/>
            <a:ext cx="10620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Рисунок 57" descr="i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5357813"/>
            <a:ext cx="792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Rectangle 16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4036" name="Picture 4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4041" name="Picture 9" descr="P101004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357563"/>
            <a:ext cx="3036887" cy="2278062"/>
          </a:xfrm>
          <a:noFill/>
          <a:ln w="57150" cmpd="thinThick">
            <a:solidFill>
              <a:srgbClr val="33CCCC"/>
            </a:solidFill>
          </a:ln>
        </p:spPr>
      </p:pic>
      <p:pic>
        <p:nvPicPr>
          <p:cNvPr id="44044" name="Picture 12" descr="развивающее занятие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3933825"/>
            <a:ext cx="3036887" cy="2278063"/>
          </a:xfrm>
          <a:noFill/>
          <a:ln w="57150" cmpd="thinThick">
            <a:solidFill>
              <a:srgbClr val="33CCCC"/>
            </a:solidFill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3850" y="346075"/>
            <a:ext cx="852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folHlink"/>
                </a:solidFill>
              </a:rPr>
              <a:t>Основные  принципы  работы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35013" y="1052513"/>
            <a:ext cx="78771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solidFill>
                  <a:schemeClr val="folHlink"/>
                </a:solidFill>
              </a:rPr>
              <a:t>Работа  с  семьей  на  её  территории, с  её  участием.</a:t>
            </a:r>
          </a:p>
          <a:p>
            <a:pPr marL="342900" indent="-342900"/>
            <a:endParaRPr lang="ru-RU">
              <a:solidFill>
                <a:schemeClr val="folHlink"/>
              </a:solidFill>
            </a:endParaRPr>
          </a:p>
          <a:p>
            <a:pPr marL="342900" indent="-342900"/>
            <a:r>
              <a:rPr lang="ru-RU">
                <a:solidFill>
                  <a:schemeClr val="folHlink"/>
                </a:solidFill>
              </a:rPr>
              <a:t>2.   Организация  работы  территориального  совета  по  проблемам  </a:t>
            </a:r>
          </a:p>
          <a:p>
            <a:pPr marL="342900" indent="-342900"/>
            <a:r>
              <a:rPr lang="ru-RU">
                <a:solidFill>
                  <a:schemeClr val="folHlink"/>
                </a:solidFill>
              </a:rPr>
              <a:t>      профилактики  социального  сиротства  при  главе  администрации  </a:t>
            </a:r>
          </a:p>
          <a:p>
            <a:pPr marL="342900" indent="-342900"/>
            <a:r>
              <a:rPr lang="ru-RU">
                <a:solidFill>
                  <a:schemeClr val="folHlink"/>
                </a:solidFill>
              </a:rPr>
              <a:t>      сельского  поселения.</a:t>
            </a:r>
          </a:p>
          <a:p>
            <a:pPr marL="342900" indent="-342900"/>
            <a:endParaRPr lang="ru-RU">
              <a:solidFill>
                <a:schemeClr val="folHlink"/>
              </a:solidFill>
            </a:endParaRPr>
          </a:p>
          <a:p>
            <a:pPr marL="342900" indent="-342900"/>
            <a:r>
              <a:rPr lang="ru-RU">
                <a:solidFill>
                  <a:schemeClr val="folHlink"/>
                </a:solidFill>
              </a:rPr>
              <a:t>3.  Использование  методик  интенсивной  семейной  терапии.</a:t>
            </a:r>
            <a:r>
              <a:rPr lang="ru-RU"/>
              <a:t> </a:t>
            </a:r>
          </a:p>
        </p:txBody>
      </p:sp>
      <p:pic>
        <p:nvPicPr>
          <p:cNvPr id="44047" name="Picture 15" descr="DSC0382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4365625"/>
            <a:ext cx="3036888" cy="2278063"/>
          </a:xfrm>
          <a:noFill/>
          <a:ln w="57150" cmpd="thinThick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 4">
      <a:dk1>
        <a:srgbClr val="003600"/>
      </a:dk1>
      <a:lt1>
        <a:srgbClr val="CCFF99"/>
      </a:lt1>
      <a:dk2>
        <a:srgbClr val="F4E7ED"/>
      </a:dk2>
      <a:lt2>
        <a:srgbClr val="9999FF"/>
      </a:lt2>
      <a:accent1>
        <a:srgbClr val="33CC33"/>
      </a:accent1>
      <a:accent2>
        <a:srgbClr val="FF5050"/>
      </a:accent2>
      <a:accent3>
        <a:srgbClr val="E2FFCA"/>
      </a:accent3>
      <a:accent4>
        <a:srgbClr val="002D00"/>
      </a:accent4>
      <a:accent5>
        <a:srgbClr val="ADE2AD"/>
      </a:accent5>
      <a:accent6>
        <a:srgbClr val="E74848"/>
      </a:accent6>
      <a:hlink>
        <a:srgbClr val="FF9966"/>
      </a:hlink>
      <a:folHlink>
        <a:srgbClr val="0000C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Апекс 1">
        <a:dk1>
          <a:srgbClr val="D487C4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екс 2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екс 3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66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екс 4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9966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519</Words>
  <Application>Microsoft Office PowerPoint</Application>
  <PresentationFormat>Экран (4:3)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включения местного сообщества в решение проблем семей с детьми</dc:title>
  <dc:creator>user</dc:creator>
  <cp:lastModifiedBy>AdminKCSON</cp:lastModifiedBy>
  <cp:revision>197</cp:revision>
  <dcterms:created xsi:type="dcterms:W3CDTF">2012-09-06T03:34:15Z</dcterms:created>
  <dcterms:modified xsi:type="dcterms:W3CDTF">2013-12-26T03:55:08Z</dcterms:modified>
</cp:coreProperties>
</file>