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1" r:id="rId7"/>
    <p:sldId id="298" r:id="rId8"/>
    <p:sldId id="318" r:id="rId9"/>
    <p:sldId id="266" r:id="rId10"/>
    <p:sldId id="267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4" r:id="rId23"/>
    <p:sldId id="310" r:id="rId24"/>
    <p:sldId id="311" r:id="rId25"/>
    <p:sldId id="312" r:id="rId26"/>
    <p:sldId id="262" r:id="rId27"/>
    <p:sldId id="268" r:id="rId28"/>
    <p:sldId id="269" r:id="rId29"/>
    <p:sldId id="270" r:id="rId30"/>
    <p:sldId id="271" r:id="rId31"/>
    <p:sldId id="272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317" r:id="rId40"/>
    <p:sldId id="297" r:id="rId41"/>
    <p:sldId id="316" r:id="rId42"/>
    <p:sldId id="319" r:id="rId43"/>
    <p:sldId id="315" r:id="rId44"/>
    <p:sldId id="260" r:id="rId45"/>
    <p:sldId id="320" r:id="rId46"/>
    <p:sldId id="321" r:id="rId47"/>
    <p:sldId id="322" r:id="rId48"/>
    <p:sldId id="323" r:id="rId49"/>
    <p:sldId id="324" r:id="rId50"/>
    <p:sldId id="327" r:id="rId51"/>
    <p:sldId id="326" r:id="rId52"/>
    <p:sldId id="325" r:id="rId5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00"/>
    <a:srgbClr val="0000FF"/>
    <a:srgbClr val="FF7C80"/>
    <a:srgbClr val="CC0000"/>
    <a:srgbClr val="D7FF65"/>
    <a:srgbClr val="5BE75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4647" autoAdjust="0"/>
  </p:normalViewPr>
  <p:slideViewPr>
    <p:cSldViewPr>
      <p:cViewPr>
        <p:scale>
          <a:sx n="75" d="100"/>
          <a:sy n="75" d="100"/>
        </p:scale>
        <p:origin x="-972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image" Target="../media/image7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EFD00-0E7F-4AC1-B35F-102E60E515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7C060-D450-4CCF-A9C9-9F9C427889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D59D0-FAAE-463F-9884-2FF71E53F7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04AFBC8-17F1-464F-9074-CC0840D2D8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97F20DD-2723-4210-8CB6-D6A6A47D3E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5A495AB-128B-47D6-82A4-AFD67AEE71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C052EC-4BAE-4FF9-ADCC-C7B4DEC647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4456F-194B-4382-91E5-CC309CA4A1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5011D-3586-4F9F-89BE-77FFB7CA1E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FDB47-DD4B-411C-B89F-470DB95F06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60A30-3ECD-4A3C-BB7C-73916A93F2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B6581-F5C7-43E5-B126-CE3CBBC69D5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F8818F-2426-4EC6-8B1D-1BA1374F94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C0047-2346-49FA-85B1-E83EFE6392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B9603D0-96ED-4469-A953-AD1DB9426657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49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4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.jpeg"/><Relationship Id="rId4" Type="http://schemas.openxmlformats.org/officeDocument/2006/relationships/oleObject" Target="../embeddings/oleObject16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17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268413"/>
            <a:ext cx="8856663" cy="3095625"/>
          </a:xfrm>
        </p:spPr>
        <p:txBody>
          <a:bodyPr/>
          <a:lstStyle/>
          <a:p>
            <a:r>
              <a:rPr lang="ru-RU" sz="4800" b="1">
                <a:latin typeface="Bookman Old Style" pitchFamily="18" charset="0"/>
              </a:rPr>
              <a:t>Программа</a:t>
            </a:r>
            <a:br>
              <a:rPr lang="ru-RU" sz="4800" b="1">
                <a:latin typeface="Bookman Old Style" pitchFamily="18" charset="0"/>
              </a:rPr>
            </a:br>
            <a:r>
              <a:rPr lang="ru-RU" sz="4800" b="1">
                <a:latin typeface="Bookman Old Style" pitchFamily="18" charset="0"/>
              </a:rPr>
              <a:t> Новосибирской области «Чужих детей не бывает» </a:t>
            </a:r>
            <a:br>
              <a:rPr lang="ru-RU" sz="4800" b="1">
                <a:latin typeface="Bookman Old Style" pitchFamily="18" charset="0"/>
              </a:rPr>
            </a:br>
            <a:r>
              <a:rPr lang="ru-RU" sz="4800" b="1">
                <a:latin typeface="Bookman Old Style" pitchFamily="18" charset="0"/>
              </a:rPr>
              <a:t>на территории Ордынского района</a:t>
            </a:r>
          </a:p>
        </p:txBody>
      </p:sp>
      <p:pic>
        <p:nvPicPr>
          <p:cNvPr id="2052" name="Picture 4" descr="Logotip_Fon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329" t="38831" r="35461" b="38841"/>
          <a:stretch>
            <a:fillRect/>
          </a:stretch>
        </p:blipFill>
        <p:spPr bwMode="auto">
          <a:xfrm>
            <a:off x="7951788" y="152400"/>
            <a:ext cx="1000125" cy="10445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64275" y="4302125"/>
            <a:ext cx="2879725" cy="2555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-107950" y="260350"/>
            <a:ext cx="8229600" cy="1143000"/>
          </a:xfrm>
        </p:spPr>
        <p:txBody>
          <a:bodyPr/>
          <a:lstStyle/>
          <a:p>
            <a:r>
              <a:rPr lang="ru-RU" sz="3600" b="1">
                <a:latin typeface="Bookman Old Style" pitchFamily="18" charset="0"/>
              </a:rPr>
              <a:t>Закрепление границ участков</a:t>
            </a:r>
            <a:r>
              <a:rPr lang="ru-RU" sz="3200" b="1">
                <a:latin typeface="Bookman Old Style" pitchFamily="18" charset="0"/>
              </a:rPr>
              <a:t> участковой </a:t>
            </a:r>
            <a:r>
              <a:rPr lang="ru-RU" sz="3600" b="1">
                <a:latin typeface="Bookman Old Style" pitchFamily="18" charset="0"/>
              </a:rPr>
              <a:t>социальной</a:t>
            </a:r>
            <a:r>
              <a:rPr lang="ru-RU" sz="3200" b="1">
                <a:latin typeface="Bookman Old Style" pitchFamily="18" charset="0"/>
              </a:rPr>
              <a:t> службы</a:t>
            </a:r>
          </a:p>
        </p:txBody>
      </p:sp>
      <p:pic>
        <p:nvPicPr>
          <p:cNvPr id="16388" name="Picture 4" descr="Logotip_Fon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329" t="38831" r="35461" b="38841"/>
          <a:stretch>
            <a:fillRect/>
          </a:stretch>
        </p:blipFill>
        <p:spPr bwMode="auto">
          <a:xfrm>
            <a:off x="7956550" y="188913"/>
            <a:ext cx="1000125" cy="10445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323850" y="1412875"/>
            <a:ext cx="8424863" cy="4752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500" b="1">
                <a:solidFill>
                  <a:srgbClr val="FF6600"/>
                </a:solidFill>
                <a:latin typeface="Bookman Old Style" pitchFamily="18" charset="0"/>
              </a:rPr>
              <a:t>Специалисты участковой социальной службы закреплены в 10-ти сельских советах, включающих 16 поселений:</a:t>
            </a:r>
          </a:p>
          <a:p>
            <a:endParaRPr lang="ru-RU" sz="800">
              <a:solidFill>
                <a:srgbClr val="FF6600"/>
              </a:solidFill>
              <a:latin typeface="Bookman Old Style" pitchFamily="18" charset="0"/>
            </a:endParaRPr>
          </a:p>
          <a:p>
            <a:pPr>
              <a:buFontTx/>
              <a:buChar char="-"/>
            </a:pPr>
            <a:r>
              <a:rPr lang="ru-RU" sz="1500">
                <a:solidFill>
                  <a:schemeClr val="tx2"/>
                </a:solidFill>
                <a:latin typeface="Bookman Old Style" pitchFamily="18" charset="0"/>
              </a:rPr>
              <a:t>муниципальное образование Петровский сельский совет        -п.Петровский;</a:t>
            </a:r>
          </a:p>
          <a:p>
            <a:endParaRPr lang="ru-RU" sz="800">
              <a:solidFill>
                <a:schemeClr val="tx2"/>
              </a:solidFill>
              <a:latin typeface="Bookman Old Style" pitchFamily="18" charset="0"/>
            </a:endParaRPr>
          </a:p>
          <a:p>
            <a:r>
              <a:rPr lang="ru-RU" sz="1500">
                <a:solidFill>
                  <a:schemeClr val="tx2"/>
                </a:solidFill>
                <a:latin typeface="Bookman Old Style" pitchFamily="18" charset="0"/>
              </a:rPr>
              <a:t>- муниципальное образование Верх-Чикский сельский совет    -д.Верх-Чик, </a:t>
            </a:r>
          </a:p>
          <a:p>
            <a:r>
              <a:rPr lang="ru-RU" sz="1500">
                <a:solidFill>
                  <a:schemeClr val="tx2"/>
                </a:solidFill>
                <a:latin typeface="Bookman Old Style" pitchFamily="18" charset="0"/>
              </a:rPr>
              <a:t>                                                                                                     -д.Малый Чик;</a:t>
            </a:r>
          </a:p>
          <a:p>
            <a:endParaRPr lang="ru-RU" sz="800">
              <a:solidFill>
                <a:schemeClr val="tx2"/>
              </a:solidFill>
              <a:latin typeface="Bookman Old Style" pitchFamily="18" charset="0"/>
            </a:endParaRPr>
          </a:p>
          <a:p>
            <a:pPr>
              <a:buFontTx/>
              <a:buChar char="-"/>
            </a:pPr>
            <a:r>
              <a:rPr lang="ru-RU" sz="1500">
                <a:solidFill>
                  <a:schemeClr val="tx2"/>
                </a:solidFill>
                <a:latin typeface="Bookman Old Style" pitchFamily="18" charset="0"/>
              </a:rPr>
              <a:t>муниципальное образование Пролетарский сельский совет    -п.Пролетарский;</a:t>
            </a:r>
          </a:p>
          <a:p>
            <a:endParaRPr lang="ru-RU" sz="800">
              <a:solidFill>
                <a:schemeClr val="tx2"/>
              </a:solidFill>
              <a:latin typeface="Bookman Old Style" pitchFamily="18" charset="0"/>
            </a:endParaRPr>
          </a:p>
          <a:p>
            <a:pPr>
              <a:buFontTx/>
              <a:buChar char="-"/>
            </a:pPr>
            <a:r>
              <a:rPr lang="ru-RU" sz="1500">
                <a:solidFill>
                  <a:schemeClr val="tx2"/>
                </a:solidFill>
                <a:latin typeface="Bookman Old Style" pitchFamily="18" charset="0"/>
              </a:rPr>
              <a:t>муниципальное образование Филипповский сельский совет   -с. Филиппово;</a:t>
            </a:r>
          </a:p>
          <a:p>
            <a:endParaRPr lang="ru-RU" sz="800">
              <a:solidFill>
                <a:schemeClr val="tx2"/>
              </a:solidFill>
              <a:latin typeface="Bookman Old Style" pitchFamily="18" charset="0"/>
            </a:endParaRPr>
          </a:p>
          <a:p>
            <a:pPr>
              <a:buFontTx/>
              <a:buChar char="-"/>
            </a:pPr>
            <a:r>
              <a:rPr lang="ru-RU" sz="1500">
                <a:solidFill>
                  <a:schemeClr val="tx2"/>
                </a:solidFill>
                <a:latin typeface="Bookman Old Style" pitchFamily="18" charset="0"/>
              </a:rPr>
              <a:t>муниципальное образование Рогалевский сельский совет       -с. Рогалево;</a:t>
            </a:r>
          </a:p>
          <a:p>
            <a:endParaRPr lang="ru-RU" sz="800">
              <a:solidFill>
                <a:schemeClr val="tx2"/>
              </a:solidFill>
              <a:latin typeface="Bookman Old Style" pitchFamily="18" charset="0"/>
            </a:endParaRPr>
          </a:p>
          <a:p>
            <a:pPr>
              <a:buFontTx/>
              <a:buChar char="-"/>
            </a:pPr>
            <a:r>
              <a:rPr lang="ru-RU" sz="1500">
                <a:solidFill>
                  <a:schemeClr val="tx2"/>
                </a:solidFill>
                <a:latin typeface="Bookman Old Style" pitchFamily="18" charset="0"/>
              </a:rPr>
              <a:t>муниципальное образование Новошарапский сельский совет -д. Новый Шарап;</a:t>
            </a:r>
          </a:p>
          <a:p>
            <a:endParaRPr lang="ru-RU" sz="800">
              <a:solidFill>
                <a:schemeClr val="tx2"/>
              </a:solidFill>
              <a:latin typeface="Bookman Old Style" pitchFamily="18" charset="0"/>
            </a:endParaRPr>
          </a:p>
          <a:p>
            <a:r>
              <a:rPr lang="ru-RU" sz="1500">
                <a:solidFill>
                  <a:schemeClr val="tx2"/>
                </a:solidFill>
                <a:latin typeface="Bookman Old Style" pitchFamily="18" charset="0"/>
              </a:rPr>
              <a:t>- муниципальное образование Вагайцевский сельский совет     -с. Вагайцево, </a:t>
            </a:r>
          </a:p>
          <a:p>
            <a:r>
              <a:rPr lang="ru-RU" sz="1500">
                <a:solidFill>
                  <a:schemeClr val="tx2"/>
                </a:solidFill>
                <a:latin typeface="Bookman Old Style" pitchFamily="18" charset="0"/>
              </a:rPr>
              <a:t>                                                                                                      -с. Чернаково;</a:t>
            </a:r>
          </a:p>
          <a:p>
            <a:endParaRPr lang="ru-RU" sz="800">
              <a:solidFill>
                <a:schemeClr val="tx2"/>
              </a:solidFill>
              <a:latin typeface="Bookman Old Style" pitchFamily="18" charset="0"/>
            </a:endParaRPr>
          </a:p>
          <a:p>
            <a:r>
              <a:rPr lang="ru-RU" sz="1500">
                <a:solidFill>
                  <a:schemeClr val="tx2"/>
                </a:solidFill>
                <a:latin typeface="Bookman Old Style" pitchFamily="18" charset="0"/>
              </a:rPr>
              <a:t>- муниципальное образование Верх-Алеусский сельский совет  -с. Верх-Алеус, </a:t>
            </a:r>
          </a:p>
          <a:p>
            <a:r>
              <a:rPr lang="ru-RU" sz="1500">
                <a:solidFill>
                  <a:schemeClr val="tx2"/>
                </a:solidFill>
                <a:latin typeface="Bookman Old Style" pitchFamily="18" charset="0"/>
              </a:rPr>
              <a:t>                                                                                                      -д.Новокузьминка;</a:t>
            </a:r>
          </a:p>
          <a:p>
            <a:endParaRPr lang="ru-RU" sz="800">
              <a:solidFill>
                <a:schemeClr val="tx2"/>
              </a:solidFill>
              <a:latin typeface="Bookman Old Style" pitchFamily="18" charset="0"/>
            </a:endParaRPr>
          </a:p>
          <a:p>
            <a:r>
              <a:rPr lang="ru-RU" sz="1500">
                <a:solidFill>
                  <a:schemeClr val="tx2"/>
                </a:solidFill>
                <a:latin typeface="Bookman Old Style" pitchFamily="18" charset="0"/>
              </a:rPr>
              <a:t>- муниципальное образование Кирзинский сельский совет        -с. Кирза,</a:t>
            </a:r>
          </a:p>
          <a:p>
            <a:r>
              <a:rPr lang="ru-RU" sz="1500">
                <a:solidFill>
                  <a:schemeClr val="tx2"/>
                </a:solidFill>
                <a:latin typeface="Bookman Old Style" pitchFamily="18" charset="0"/>
              </a:rPr>
              <a:t>                                                                                                      -д. Черемшанка;</a:t>
            </a:r>
          </a:p>
          <a:p>
            <a:endParaRPr lang="ru-RU" sz="800">
              <a:solidFill>
                <a:schemeClr val="tx2"/>
              </a:solidFill>
              <a:latin typeface="Bookman Old Style" pitchFamily="18" charset="0"/>
            </a:endParaRPr>
          </a:p>
          <a:p>
            <a:r>
              <a:rPr lang="ru-RU" sz="1500">
                <a:solidFill>
                  <a:schemeClr val="tx2"/>
                </a:solidFill>
                <a:latin typeface="Bookman Old Style" pitchFamily="18" charset="0"/>
              </a:rPr>
              <a:t>- муниципальное образование Устюжанинский сельский совет -с. Устюжанино,  </a:t>
            </a:r>
          </a:p>
          <a:p>
            <a:r>
              <a:rPr lang="ru-RU" sz="1500">
                <a:solidFill>
                  <a:schemeClr val="tx2"/>
                </a:solidFill>
                <a:latin typeface="Bookman Old Style" pitchFamily="18" charset="0"/>
              </a:rPr>
              <a:t>                                                                                                      -с. Средний Алеус,</a:t>
            </a:r>
          </a:p>
          <a:p>
            <a:r>
              <a:rPr lang="ru-RU" sz="1500">
                <a:solidFill>
                  <a:schemeClr val="tx2"/>
                </a:solidFill>
                <a:latin typeface="Bookman Old Style" pitchFamily="18" charset="0"/>
              </a:rPr>
              <a:t>                                                                                                      -д. Пушкарево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-252413" y="260350"/>
            <a:ext cx="82296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600" b="1">
                <a:solidFill>
                  <a:schemeClr val="tx2"/>
                </a:solidFill>
                <a:latin typeface="Bookman Old Style" pitchFamily="18" charset="0"/>
              </a:rPr>
              <a:t>Социальный паспорт </a:t>
            </a:r>
            <a:br>
              <a:rPr lang="ru-RU" sz="3600" b="1">
                <a:solidFill>
                  <a:schemeClr val="tx2"/>
                </a:solidFill>
                <a:latin typeface="Bookman Old Style" pitchFamily="18" charset="0"/>
              </a:rPr>
            </a:br>
            <a:r>
              <a:rPr lang="ru-RU" sz="3600" b="1">
                <a:solidFill>
                  <a:schemeClr val="tx2"/>
                </a:solidFill>
                <a:latin typeface="Bookman Old Style" pitchFamily="18" charset="0"/>
              </a:rPr>
              <a:t>семей с детьми по району</a:t>
            </a:r>
          </a:p>
        </p:txBody>
      </p:sp>
      <p:pic>
        <p:nvPicPr>
          <p:cNvPr id="66563" name="Picture 3" descr="Logotip_Fond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329" t="38831" r="35461" b="38841"/>
          <a:stretch>
            <a:fillRect/>
          </a:stretch>
        </p:blipFill>
        <p:spPr bwMode="auto">
          <a:xfrm>
            <a:off x="7956550" y="188913"/>
            <a:ext cx="1000125" cy="10445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graphicFrame>
        <p:nvGraphicFramePr>
          <p:cNvPr id="66564" name="Object 4"/>
          <p:cNvGraphicFramePr>
            <a:graphicFrameLocks noChangeAspect="1"/>
          </p:cNvGraphicFramePr>
          <p:nvPr>
            <p:ph/>
          </p:nvPr>
        </p:nvGraphicFramePr>
        <p:xfrm>
          <a:off x="323850" y="1412875"/>
          <a:ext cx="8464550" cy="5070475"/>
        </p:xfrm>
        <a:graphic>
          <a:graphicData uri="http://schemas.openxmlformats.org/presentationml/2006/ole">
            <p:oleObj spid="_x0000_s66564" name="Диаграмма" r:id="rId4" imgW="8465865" imgH="506719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Logotip_Fond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329" t="38831" r="35461" b="38841"/>
          <a:stretch>
            <a:fillRect/>
          </a:stretch>
        </p:blipFill>
        <p:spPr bwMode="auto">
          <a:xfrm>
            <a:off x="7956550" y="188913"/>
            <a:ext cx="1000125" cy="10445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graphicFrame>
        <p:nvGraphicFramePr>
          <p:cNvPr id="67587" name="Object 3"/>
          <p:cNvGraphicFramePr>
            <a:graphicFrameLocks noChangeAspect="1"/>
          </p:cNvGraphicFramePr>
          <p:nvPr>
            <p:ph/>
          </p:nvPr>
        </p:nvGraphicFramePr>
        <p:xfrm>
          <a:off x="0" y="1220788"/>
          <a:ext cx="9217025" cy="5637212"/>
        </p:xfrm>
        <a:graphic>
          <a:graphicData uri="http://schemas.openxmlformats.org/presentationml/2006/ole">
            <p:oleObj spid="_x0000_s67587" name="Диаграмма" r:id="rId4" imgW="7376062" imgH="4511105" progId="MSGraph.Chart.8">
              <p:embed followColorScheme="full"/>
            </p:oleObj>
          </a:graphicData>
        </a:graphic>
      </p:graphicFrame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-252413" y="260350"/>
            <a:ext cx="82296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200" b="1">
                <a:solidFill>
                  <a:schemeClr val="tx2"/>
                </a:solidFill>
                <a:latin typeface="Bookman Old Style" pitchFamily="18" charset="0"/>
              </a:rPr>
              <a:t>Численность семей с детьми </a:t>
            </a:r>
            <a:br>
              <a:rPr lang="ru-RU" sz="3200" b="1">
                <a:solidFill>
                  <a:schemeClr val="tx2"/>
                </a:solidFill>
                <a:latin typeface="Bookman Old Style" pitchFamily="18" charset="0"/>
              </a:rPr>
            </a:br>
            <a:r>
              <a:rPr lang="ru-RU" sz="3200" b="1">
                <a:solidFill>
                  <a:schemeClr val="tx2"/>
                </a:solidFill>
                <a:latin typeface="Bookman Old Style" pitchFamily="18" charset="0"/>
              </a:rPr>
              <a:t>на территории </a:t>
            </a:r>
            <a:br>
              <a:rPr lang="ru-RU" sz="3200" b="1">
                <a:solidFill>
                  <a:schemeClr val="tx2"/>
                </a:solidFill>
                <a:latin typeface="Bookman Old Style" pitchFamily="18" charset="0"/>
              </a:rPr>
            </a:br>
            <a:r>
              <a:rPr lang="ru-RU" sz="3200" b="1">
                <a:solidFill>
                  <a:schemeClr val="tx2"/>
                </a:solidFill>
                <a:latin typeface="Bookman Old Style" pitchFamily="18" charset="0"/>
              </a:rPr>
              <a:t>Вагайцевского сельсовета</a:t>
            </a: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900113" y="1628775"/>
            <a:ext cx="5976937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Общая численность 533 семьи, 906 детей</a:t>
            </a:r>
          </a:p>
          <a:p>
            <a:pPr algn="ctr"/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На учете в КЦСОН  291 семья, 403 ребенка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0" name="Object 2"/>
          <p:cNvGraphicFramePr>
            <a:graphicFrameLocks noChangeAspect="1"/>
          </p:cNvGraphicFramePr>
          <p:nvPr>
            <p:ph idx="1"/>
          </p:nvPr>
        </p:nvGraphicFramePr>
        <p:xfrm>
          <a:off x="-144463" y="908050"/>
          <a:ext cx="9288463" cy="5681663"/>
        </p:xfrm>
        <a:graphic>
          <a:graphicData uri="http://schemas.openxmlformats.org/presentationml/2006/ole">
            <p:oleObj spid="_x0000_s68610" name="Диаграмма" r:id="rId3" imgW="7376062" imgH="4511105" progId="MSGraph.Chart.8">
              <p:embed followColorScheme="full"/>
            </p:oleObj>
          </a:graphicData>
        </a:graphic>
      </p:graphicFrame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-252413" y="260350"/>
            <a:ext cx="82296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200" b="1">
                <a:solidFill>
                  <a:schemeClr val="tx2"/>
                </a:solidFill>
                <a:latin typeface="Bookman Old Style" pitchFamily="18" charset="0"/>
              </a:rPr>
              <a:t>Численность семей с детьми </a:t>
            </a:r>
            <a:br>
              <a:rPr lang="ru-RU" sz="3200" b="1">
                <a:solidFill>
                  <a:schemeClr val="tx2"/>
                </a:solidFill>
                <a:latin typeface="Bookman Old Style" pitchFamily="18" charset="0"/>
              </a:rPr>
            </a:br>
            <a:r>
              <a:rPr lang="ru-RU" sz="3200" b="1">
                <a:solidFill>
                  <a:schemeClr val="tx2"/>
                </a:solidFill>
                <a:latin typeface="Bookman Old Style" pitchFamily="18" charset="0"/>
              </a:rPr>
              <a:t>на территории </a:t>
            </a:r>
            <a:br>
              <a:rPr lang="ru-RU" sz="3200" b="1">
                <a:solidFill>
                  <a:schemeClr val="tx2"/>
                </a:solidFill>
                <a:latin typeface="Bookman Old Style" pitchFamily="18" charset="0"/>
              </a:rPr>
            </a:br>
            <a:r>
              <a:rPr lang="ru-RU" sz="3200" b="1">
                <a:solidFill>
                  <a:schemeClr val="tx2"/>
                </a:solidFill>
                <a:latin typeface="Bookman Old Style" pitchFamily="18" charset="0"/>
              </a:rPr>
              <a:t>Верх-Чикского сельсовета</a:t>
            </a: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900113" y="1628775"/>
            <a:ext cx="5976937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Общая численность 98 семей, 149 детей</a:t>
            </a:r>
          </a:p>
          <a:p>
            <a:pPr algn="ctr"/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На учете в КЦСОН 77 семей, 115 детей</a:t>
            </a:r>
          </a:p>
        </p:txBody>
      </p:sp>
      <p:pic>
        <p:nvPicPr>
          <p:cNvPr id="68613" name="Picture 5" descr="Logotip_Fond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329" t="38831" r="35461" b="38841"/>
          <a:stretch>
            <a:fillRect/>
          </a:stretch>
        </p:blipFill>
        <p:spPr bwMode="auto">
          <a:xfrm>
            <a:off x="8027988" y="0"/>
            <a:ext cx="1000125" cy="10445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4" name="Object 2"/>
          <p:cNvGraphicFramePr>
            <a:graphicFrameLocks noChangeAspect="1"/>
          </p:cNvGraphicFramePr>
          <p:nvPr>
            <p:ph idx="1"/>
          </p:nvPr>
        </p:nvGraphicFramePr>
        <p:xfrm>
          <a:off x="-144463" y="908050"/>
          <a:ext cx="9288463" cy="5681663"/>
        </p:xfrm>
        <a:graphic>
          <a:graphicData uri="http://schemas.openxmlformats.org/presentationml/2006/ole">
            <p:oleObj spid="_x0000_s69634" name="Диаграмма" r:id="rId3" imgW="7376062" imgH="4511105" progId="MSGraph.Chart.8">
              <p:embed followColorScheme="full"/>
            </p:oleObj>
          </a:graphicData>
        </a:graphic>
      </p:graphicFrame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-252413" y="260350"/>
            <a:ext cx="82296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200" b="1">
                <a:solidFill>
                  <a:schemeClr val="tx2"/>
                </a:solidFill>
                <a:latin typeface="Bookman Old Style" pitchFamily="18" charset="0"/>
              </a:rPr>
              <a:t>Численность семей с детьми </a:t>
            </a:r>
            <a:br>
              <a:rPr lang="ru-RU" sz="3200" b="1">
                <a:solidFill>
                  <a:schemeClr val="tx2"/>
                </a:solidFill>
                <a:latin typeface="Bookman Old Style" pitchFamily="18" charset="0"/>
              </a:rPr>
            </a:br>
            <a:r>
              <a:rPr lang="ru-RU" sz="3200" b="1">
                <a:solidFill>
                  <a:schemeClr val="tx2"/>
                </a:solidFill>
                <a:latin typeface="Bookman Old Style" pitchFamily="18" charset="0"/>
              </a:rPr>
              <a:t>на территории </a:t>
            </a:r>
            <a:br>
              <a:rPr lang="ru-RU" sz="3200" b="1">
                <a:solidFill>
                  <a:schemeClr val="tx2"/>
                </a:solidFill>
                <a:latin typeface="Bookman Old Style" pitchFamily="18" charset="0"/>
              </a:rPr>
            </a:br>
            <a:r>
              <a:rPr lang="ru-RU" sz="3200" b="1">
                <a:solidFill>
                  <a:schemeClr val="tx2"/>
                </a:solidFill>
                <a:latin typeface="Bookman Old Style" pitchFamily="18" charset="0"/>
              </a:rPr>
              <a:t>Верх-Алеусского сельсовета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900113" y="1628775"/>
            <a:ext cx="5976937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Общая численность 115 семей, 195 детей</a:t>
            </a:r>
          </a:p>
          <a:p>
            <a:pPr algn="ctr"/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На учете в КЦСОН 94 семьи, 152 ребенка</a:t>
            </a:r>
          </a:p>
        </p:txBody>
      </p:sp>
      <p:pic>
        <p:nvPicPr>
          <p:cNvPr id="69637" name="Picture 5" descr="Logotip_Fond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329" t="38831" r="35461" b="38841"/>
          <a:stretch>
            <a:fillRect/>
          </a:stretch>
        </p:blipFill>
        <p:spPr bwMode="auto">
          <a:xfrm>
            <a:off x="8027988" y="0"/>
            <a:ext cx="1000125" cy="10445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658" name="Object 2"/>
          <p:cNvGraphicFramePr>
            <a:graphicFrameLocks noChangeAspect="1"/>
          </p:cNvGraphicFramePr>
          <p:nvPr>
            <p:ph idx="1"/>
          </p:nvPr>
        </p:nvGraphicFramePr>
        <p:xfrm>
          <a:off x="-144463" y="908050"/>
          <a:ext cx="9288463" cy="5681663"/>
        </p:xfrm>
        <a:graphic>
          <a:graphicData uri="http://schemas.openxmlformats.org/presentationml/2006/ole">
            <p:oleObj spid="_x0000_s70658" name="Диаграмма" r:id="rId3" imgW="7376062" imgH="4511105" progId="MSGraph.Chart.8">
              <p:embed followColorScheme="full"/>
            </p:oleObj>
          </a:graphicData>
        </a:graphic>
      </p:graphicFrame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-252413" y="260350"/>
            <a:ext cx="82296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200" b="1">
                <a:solidFill>
                  <a:schemeClr val="tx2"/>
                </a:solidFill>
                <a:latin typeface="Bookman Old Style" pitchFamily="18" charset="0"/>
              </a:rPr>
              <a:t>Численность семей с детьми </a:t>
            </a:r>
            <a:br>
              <a:rPr lang="ru-RU" sz="3200" b="1">
                <a:solidFill>
                  <a:schemeClr val="tx2"/>
                </a:solidFill>
                <a:latin typeface="Bookman Old Style" pitchFamily="18" charset="0"/>
              </a:rPr>
            </a:br>
            <a:r>
              <a:rPr lang="ru-RU" sz="3200" b="1">
                <a:solidFill>
                  <a:schemeClr val="tx2"/>
                </a:solidFill>
                <a:latin typeface="Bookman Old Style" pitchFamily="18" charset="0"/>
              </a:rPr>
              <a:t>на территории </a:t>
            </a:r>
            <a:br>
              <a:rPr lang="ru-RU" sz="3200" b="1">
                <a:solidFill>
                  <a:schemeClr val="tx2"/>
                </a:solidFill>
                <a:latin typeface="Bookman Old Style" pitchFamily="18" charset="0"/>
              </a:rPr>
            </a:br>
            <a:r>
              <a:rPr lang="ru-RU" sz="3200" b="1">
                <a:solidFill>
                  <a:schemeClr val="tx2"/>
                </a:solidFill>
                <a:latin typeface="Bookman Old Style" pitchFamily="18" charset="0"/>
              </a:rPr>
              <a:t>Кирзинского сельсовета</a:t>
            </a: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900113" y="1628775"/>
            <a:ext cx="5976937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Общая численность 187 семей, 302 ребенка</a:t>
            </a:r>
          </a:p>
          <a:p>
            <a:pPr algn="ctr"/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На учете в КЦСОН 167 семей, 265 детей</a:t>
            </a:r>
          </a:p>
        </p:txBody>
      </p:sp>
      <p:pic>
        <p:nvPicPr>
          <p:cNvPr id="70661" name="Picture 5" descr="Logotip_Fond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329" t="38831" r="35461" b="38841"/>
          <a:stretch>
            <a:fillRect/>
          </a:stretch>
        </p:blipFill>
        <p:spPr bwMode="auto">
          <a:xfrm>
            <a:off x="8027988" y="0"/>
            <a:ext cx="1000125" cy="10445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2" name="Object 2"/>
          <p:cNvGraphicFramePr>
            <a:graphicFrameLocks noChangeAspect="1"/>
          </p:cNvGraphicFramePr>
          <p:nvPr>
            <p:ph idx="1"/>
          </p:nvPr>
        </p:nvGraphicFramePr>
        <p:xfrm>
          <a:off x="-144463" y="908050"/>
          <a:ext cx="9288463" cy="5681663"/>
        </p:xfrm>
        <a:graphic>
          <a:graphicData uri="http://schemas.openxmlformats.org/presentationml/2006/ole">
            <p:oleObj spid="_x0000_s71682" name="Диаграмма" r:id="rId3" imgW="7376062" imgH="4511105" progId="MSGraph.Chart.8">
              <p:embed followColorScheme="full"/>
            </p:oleObj>
          </a:graphicData>
        </a:graphic>
      </p:graphicFrame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-252413" y="260350"/>
            <a:ext cx="82296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200" b="1">
                <a:solidFill>
                  <a:schemeClr val="tx2"/>
                </a:solidFill>
                <a:latin typeface="Bookman Old Style" pitchFamily="18" charset="0"/>
              </a:rPr>
              <a:t>Численность семей с детьми </a:t>
            </a:r>
            <a:br>
              <a:rPr lang="ru-RU" sz="3200" b="1">
                <a:solidFill>
                  <a:schemeClr val="tx2"/>
                </a:solidFill>
                <a:latin typeface="Bookman Old Style" pitchFamily="18" charset="0"/>
              </a:rPr>
            </a:br>
            <a:r>
              <a:rPr lang="ru-RU" sz="3200" b="1">
                <a:solidFill>
                  <a:schemeClr val="tx2"/>
                </a:solidFill>
                <a:latin typeface="Bookman Old Style" pitchFamily="18" charset="0"/>
              </a:rPr>
              <a:t>на территории </a:t>
            </a:r>
            <a:br>
              <a:rPr lang="ru-RU" sz="3200" b="1">
                <a:solidFill>
                  <a:schemeClr val="tx2"/>
                </a:solidFill>
                <a:latin typeface="Bookman Old Style" pitchFamily="18" charset="0"/>
              </a:rPr>
            </a:br>
            <a:r>
              <a:rPr lang="ru-RU" sz="3200" b="1">
                <a:solidFill>
                  <a:schemeClr val="tx2"/>
                </a:solidFill>
                <a:latin typeface="Bookman Old Style" pitchFamily="18" charset="0"/>
              </a:rPr>
              <a:t>Ново-Шарапского сельсовета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900113" y="1628775"/>
            <a:ext cx="5976937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Общая численность 163 семьи, 268 детей</a:t>
            </a:r>
          </a:p>
          <a:p>
            <a:pPr algn="ctr"/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На учете в КЦСОН 95 семей, 153 ребенка</a:t>
            </a:r>
          </a:p>
        </p:txBody>
      </p:sp>
      <p:pic>
        <p:nvPicPr>
          <p:cNvPr id="71685" name="Picture 5" descr="Logotip_Fond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329" t="38831" r="35461" b="38841"/>
          <a:stretch>
            <a:fillRect/>
          </a:stretch>
        </p:blipFill>
        <p:spPr bwMode="auto">
          <a:xfrm>
            <a:off x="8027988" y="0"/>
            <a:ext cx="1000125" cy="10445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06" name="Object 2"/>
          <p:cNvGraphicFramePr>
            <a:graphicFrameLocks noChangeAspect="1"/>
          </p:cNvGraphicFramePr>
          <p:nvPr>
            <p:ph idx="1"/>
          </p:nvPr>
        </p:nvGraphicFramePr>
        <p:xfrm>
          <a:off x="-144463" y="908050"/>
          <a:ext cx="9288463" cy="5681663"/>
        </p:xfrm>
        <a:graphic>
          <a:graphicData uri="http://schemas.openxmlformats.org/presentationml/2006/ole">
            <p:oleObj spid="_x0000_s72706" name="Диаграмма" r:id="rId3" imgW="7376062" imgH="4511105" progId="MSGraph.Chart.8">
              <p:embed followColorScheme="full"/>
            </p:oleObj>
          </a:graphicData>
        </a:graphic>
      </p:graphicFrame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-252413" y="260350"/>
            <a:ext cx="82296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200" b="1">
                <a:solidFill>
                  <a:schemeClr val="tx2"/>
                </a:solidFill>
                <a:latin typeface="Bookman Old Style" pitchFamily="18" charset="0"/>
              </a:rPr>
              <a:t>Численность семей с детьми </a:t>
            </a:r>
            <a:br>
              <a:rPr lang="ru-RU" sz="3200" b="1">
                <a:solidFill>
                  <a:schemeClr val="tx2"/>
                </a:solidFill>
                <a:latin typeface="Bookman Old Style" pitchFamily="18" charset="0"/>
              </a:rPr>
            </a:br>
            <a:r>
              <a:rPr lang="ru-RU" sz="3200" b="1">
                <a:solidFill>
                  <a:schemeClr val="tx2"/>
                </a:solidFill>
                <a:latin typeface="Bookman Old Style" pitchFamily="18" charset="0"/>
              </a:rPr>
              <a:t>на территории </a:t>
            </a:r>
            <a:br>
              <a:rPr lang="ru-RU" sz="3200" b="1">
                <a:solidFill>
                  <a:schemeClr val="tx2"/>
                </a:solidFill>
                <a:latin typeface="Bookman Old Style" pitchFamily="18" charset="0"/>
              </a:rPr>
            </a:br>
            <a:r>
              <a:rPr lang="ru-RU" sz="3200" b="1">
                <a:solidFill>
                  <a:schemeClr val="tx2"/>
                </a:solidFill>
                <a:latin typeface="Bookman Old Style" pitchFamily="18" charset="0"/>
              </a:rPr>
              <a:t>Петровского сельсовета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900113" y="1628775"/>
            <a:ext cx="5976937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Общая численность 200 семей, 117 детей</a:t>
            </a:r>
          </a:p>
          <a:p>
            <a:pPr algn="ctr"/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На учете в КЦСОН 161 семья, 204 ребенка</a:t>
            </a:r>
          </a:p>
        </p:txBody>
      </p:sp>
      <p:pic>
        <p:nvPicPr>
          <p:cNvPr id="72709" name="Picture 5" descr="Logotip_Fond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329" t="38831" r="35461" b="38841"/>
          <a:stretch>
            <a:fillRect/>
          </a:stretch>
        </p:blipFill>
        <p:spPr bwMode="auto">
          <a:xfrm>
            <a:off x="8027988" y="0"/>
            <a:ext cx="1000125" cy="10445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30" name="Object 2"/>
          <p:cNvGraphicFramePr>
            <a:graphicFrameLocks noChangeAspect="1"/>
          </p:cNvGraphicFramePr>
          <p:nvPr>
            <p:ph idx="1"/>
          </p:nvPr>
        </p:nvGraphicFramePr>
        <p:xfrm>
          <a:off x="-144463" y="908050"/>
          <a:ext cx="9288463" cy="5681663"/>
        </p:xfrm>
        <a:graphic>
          <a:graphicData uri="http://schemas.openxmlformats.org/presentationml/2006/ole">
            <p:oleObj spid="_x0000_s73730" name="Диаграмма" r:id="rId3" imgW="7376062" imgH="4511105" progId="MSGraph.Chart.8">
              <p:embed followColorScheme="full"/>
            </p:oleObj>
          </a:graphicData>
        </a:graphic>
      </p:graphicFrame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-252413" y="260350"/>
            <a:ext cx="82296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200" b="1">
                <a:solidFill>
                  <a:schemeClr val="tx2"/>
                </a:solidFill>
                <a:latin typeface="Bookman Old Style" pitchFamily="18" charset="0"/>
              </a:rPr>
              <a:t>Численность семей с детьми </a:t>
            </a:r>
            <a:br>
              <a:rPr lang="ru-RU" sz="3200" b="1">
                <a:solidFill>
                  <a:schemeClr val="tx2"/>
                </a:solidFill>
                <a:latin typeface="Bookman Old Style" pitchFamily="18" charset="0"/>
              </a:rPr>
            </a:br>
            <a:r>
              <a:rPr lang="ru-RU" sz="3200" b="1">
                <a:solidFill>
                  <a:schemeClr val="tx2"/>
                </a:solidFill>
                <a:latin typeface="Bookman Old Style" pitchFamily="18" charset="0"/>
              </a:rPr>
              <a:t>на территории </a:t>
            </a:r>
            <a:br>
              <a:rPr lang="ru-RU" sz="3200" b="1">
                <a:solidFill>
                  <a:schemeClr val="tx2"/>
                </a:solidFill>
                <a:latin typeface="Bookman Old Style" pitchFamily="18" charset="0"/>
              </a:rPr>
            </a:br>
            <a:r>
              <a:rPr lang="ru-RU" sz="3200" b="1">
                <a:solidFill>
                  <a:schemeClr val="tx2"/>
                </a:solidFill>
                <a:latin typeface="Bookman Old Style" pitchFamily="18" charset="0"/>
              </a:rPr>
              <a:t>Пролетарского сельсовета</a:t>
            </a: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900113" y="1628775"/>
            <a:ext cx="5976937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Общая численность 173 семьи, 269 детей</a:t>
            </a:r>
          </a:p>
          <a:p>
            <a:pPr algn="ctr"/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На учете в КЦСОН 169 семей, 261 ребенок</a:t>
            </a:r>
          </a:p>
        </p:txBody>
      </p:sp>
      <p:pic>
        <p:nvPicPr>
          <p:cNvPr id="73733" name="Picture 5" descr="Logotip_Fond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329" t="38831" r="35461" b="38841"/>
          <a:stretch>
            <a:fillRect/>
          </a:stretch>
        </p:blipFill>
        <p:spPr bwMode="auto">
          <a:xfrm>
            <a:off x="8027988" y="0"/>
            <a:ext cx="1000125" cy="10445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Object 2"/>
          <p:cNvGraphicFramePr>
            <a:graphicFrameLocks noChangeAspect="1"/>
          </p:cNvGraphicFramePr>
          <p:nvPr>
            <p:ph idx="1"/>
          </p:nvPr>
        </p:nvGraphicFramePr>
        <p:xfrm>
          <a:off x="-144463" y="908050"/>
          <a:ext cx="9288463" cy="5681663"/>
        </p:xfrm>
        <a:graphic>
          <a:graphicData uri="http://schemas.openxmlformats.org/presentationml/2006/ole">
            <p:oleObj spid="_x0000_s74754" name="Диаграмма" r:id="rId3" imgW="7376062" imgH="4511105" progId="MSGraph.Chart.8">
              <p:embed followColorScheme="full"/>
            </p:oleObj>
          </a:graphicData>
        </a:graphic>
      </p:graphicFrame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-252413" y="260350"/>
            <a:ext cx="82296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200" b="1">
                <a:solidFill>
                  <a:schemeClr val="tx2"/>
                </a:solidFill>
                <a:latin typeface="Bookman Old Style" pitchFamily="18" charset="0"/>
              </a:rPr>
              <a:t>Численность семей с детьми </a:t>
            </a:r>
            <a:br>
              <a:rPr lang="ru-RU" sz="3200" b="1">
                <a:solidFill>
                  <a:schemeClr val="tx2"/>
                </a:solidFill>
                <a:latin typeface="Bookman Old Style" pitchFamily="18" charset="0"/>
              </a:rPr>
            </a:br>
            <a:r>
              <a:rPr lang="ru-RU" sz="3200" b="1">
                <a:solidFill>
                  <a:schemeClr val="tx2"/>
                </a:solidFill>
                <a:latin typeface="Bookman Old Style" pitchFamily="18" charset="0"/>
              </a:rPr>
              <a:t>на территории </a:t>
            </a:r>
            <a:br>
              <a:rPr lang="ru-RU" sz="3200" b="1">
                <a:solidFill>
                  <a:schemeClr val="tx2"/>
                </a:solidFill>
                <a:latin typeface="Bookman Old Style" pitchFamily="18" charset="0"/>
              </a:rPr>
            </a:br>
            <a:r>
              <a:rPr lang="ru-RU" sz="3200" b="1">
                <a:solidFill>
                  <a:schemeClr val="tx2"/>
                </a:solidFill>
                <a:latin typeface="Bookman Old Style" pitchFamily="18" charset="0"/>
              </a:rPr>
              <a:t>Рогалевского сельсовета</a:t>
            </a: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900113" y="1628775"/>
            <a:ext cx="5976937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Общая численность 116 семей, 185 детей</a:t>
            </a:r>
          </a:p>
          <a:p>
            <a:pPr algn="ctr"/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На учете в КЦСОН 90 семей, 117 детей</a:t>
            </a:r>
          </a:p>
        </p:txBody>
      </p:sp>
      <p:pic>
        <p:nvPicPr>
          <p:cNvPr id="74757" name="Picture 5" descr="Logotip_Fond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329" t="38831" r="35461" b="38841"/>
          <a:stretch>
            <a:fillRect/>
          </a:stretch>
        </p:blipFill>
        <p:spPr bwMode="auto">
          <a:xfrm>
            <a:off x="8027988" y="0"/>
            <a:ext cx="1000125" cy="10445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476250"/>
            <a:ext cx="8964612" cy="6119813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b="1">
                <a:solidFill>
                  <a:schemeClr val="tx2"/>
                </a:solidFill>
                <a:latin typeface="Bookman Old Style" pitchFamily="18" charset="0"/>
              </a:rPr>
              <a:t>Цель субгранта:</a:t>
            </a:r>
            <a:r>
              <a:rPr lang="ru-RU">
                <a:solidFill>
                  <a:schemeClr val="tx2"/>
                </a:solidFill>
                <a:latin typeface="Bookman Old Style" pitchFamily="18" charset="0"/>
              </a:rPr>
              <a:t> </a:t>
            </a:r>
          </a:p>
          <a:p>
            <a:pPr marL="0" indent="0" algn="just">
              <a:buFont typeface="Wingdings" pitchFamily="2" charset="2"/>
              <a:buChar char="Ш"/>
            </a:pPr>
            <a:r>
              <a:rPr lang="ru-RU" sz="2400">
                <a:solidFill>
                  <a:schemeClr val="tx2"/>
                </a:solidFill>
                <a:latin typeface="Bookman Old Style" pitchFamily="18" charset="0"/>
              </a:rPr>
              <a:t>   Создание участковой социальной службы и выездной мобильной бригады  при отделении профилактики безнадзорности детей и подростков Муниципального бюджетного учреждения Ордынского района «Комплексный центр социального обслуживания населения». </a:t>
            </a:r>
          </a:p>
          <a:p>
            <a:pPr marL="0" indent="0" algn="just">
              <a:buFont typeface="Wingdings" pitchFamily="2" charset="2"/>
              <a:buChar char="Ш"/>
            </a:pPr>
            <a:r>
              <a:rPr lang="ru-RU" sz="2400">
                <a:solidFill>
                  <a:schemeClr val="tx2"/>
                </a:solidFill>
                <a:latin typeface="Bookman Old Style" pitchFamily="18" charset="0"/>
              </a:rPr>
              <a:t>   Направление деятельности участковой социальной службы: организация работы с неблагополучными семьями, имеющими детей, профилактика безнадзорности и семейного неблагополучия. </a:t>
            </a:r>
          </a:p>
          <a:p>
            <a:pPr marL="0" indent="0" algn="just">
              <a:buFont typeface="Wingdings" pitchFamily="2" charset="2"/>
              <a:buChar char="Ш"/>
            </a:pPr>
            <a:r>
              <a:rPr lang="ru-RU" sz="2400">
                <a:solidFill>
                  <a:schemeClr val="tx2"/>
                </a:solidFill>
                <a:latin typeface="Bookman Old Style" pitchFamily="18" charset="0"/>
              </a:rPr>
              <a:t>   Направление деятельности мобильной бригады: оперативное решение проблем семей, находящихся в трудной жизненной ситуации, с целью снижения социальной напряженности.</a:t>
            </a:r>
          </a:p>
        </p:txBody>
      </p:sp>
      <p:pic>
        <p:nvPicPr>
          <p:cNvPr id="6152" name="Picture 8" descr="Logotip_Fon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329" t="38831" r="35461" b="38841"/>
          <a:stretch>
            <a:fillRect/>
          </a:stretch>
        </p:blipFill>
        <p:spPr bwMode="auto">
          <a:xfrm>
            <a:off x="8027988" y="0"/>
            <a:ext cx="1000125" cy="10445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78" name="Object 2"/>
          <p:cNvGraphicFramePr>
            <a:graphicFrameLocks noChangeAspect="1"/>
          </p:cNvGraphicFramePr>
          <p:nvPr>
            <p:ph idx="1"/>
          </p:nvPr>
        </p:nvGraphicFramePr>
        <p:xfrm>
          <a:off x="-144463" y="908050"/>
          <a:ext cx="9288463" cy="5681663"/>
        </p:xfrm>
        <a:graphic>
          <a:graphicData uri="http://schemas.openxmlformats.org/presentationml/2006/ole">
            <p:oleObj spid="_x0000_s75778" name="Диаграмма" r:id="rId3" imgW="7376062" imgH="4511105" progId="MSGraph.Chart.8">
              <p:embed followColorScheme="full"/>
            </p:oleObj>
          </a:graphicData>
        </a:graphic>
      </p:graphicFrame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-252413" y="260350"/>
            <a:ext cx="82296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200" b="1">
                <a:solidFill>
                  <a:schemeClr val="tx2"/>
                </a:solidFill>
                <a:latin typeface="Bookman Old Style" pitchFamily="18" charset="0"/>
              </a:rPr>
              <a:t>Численность семей с детьми </a:t>
            </a:r>
            <a:br>
              <a:rPr lang="ru-RU" sz="3200" b="1">
                <a:solidFill>
                  <a:schemeClr val="tx2"/>
                </a:solidFill>
                <a:latin typeface="Bookman Old Style" pitchFamily="18" charset="0"/>
              </a:rPr>
            </a:br>
            <a:r>
              <a:rPr lang="ru-RU" sz="3200" b="1">
                <a:solidFill>
                  <a:schemeClr val="tx2"/>
                </a:solidFill>
                <a:latin typeface="Bookman Old Style" pitchFamily="18" charset="0"/>
              </a:rPr>
              <a:t>на территории </a:t>
            </a:r>
            <a:br>
              <a:rPr lang="ru-RU" sz="3200" b="1">
                <a:solidFill>
                  <a:schemeClr val="tx2"/>
                </a:solidFill>
                <a:latin typeface="Bookman Old Style" pitchFamily="18" charset="0"/>
              </a:rPr>
            </a:br>
            <a:r>
              <a:rPr lang="ru-RU" sz="3200" b="1">
                <a:solidFill>
                  <a:schemeClr val="tx2"/>
                </a:solidFill>
                <a:latin typeface="Bookman Old Style" pitchFamily="18" charset="0"/>
              </a:rPr>
              <a:t>Устюжанинского сельсовета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900113" y="1628775"/>
            <a:ext cx="5976937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Общая численность 119 семей, 202 ребенка</a:t>
            </a:r>
          </a:p>
          <a:p>
            <a:pPr algn="ctr"/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На учете в КЦСОН 119 семей, 202 ребенка</a:t>
            </a:r>
          </a:p>
        </p:txBody>
      </p:sp>
      <p:pic>
        <p:nvPicPr>
          <p:cNvPr id="75781" name="Picture 5" descr="Logotip_Fond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329" t="38831" r="35461" b="38841"/>
          <a:stretch>
            <a:fillRect/>
          </a:stretch>
        </p:blipFill>
        <p:spPr bwMode="auto">
          <a:xfrm>
            <a:off x="8027988" y="0"/>
            <a:ext cx="1000125" cy="10445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2" name="Object 2"/>
          <p:cNvGraphicFramePr>
            <a:graphicFrameLocks noChangeAspect="1"/>
          </p:cNvGraphicFramePr>
          <p:nvPr>
            <p:ph idx="1"/>
          </p:nvPr>
        </p:nvGraphicFramePr>
        <p:xfrm>
          <a:off x="-144463" y="908050"/>
          <a:ext cx="9288463" cy="5681663"/>
        </p:xfrm>
        <a:graphic>
          <a:graphicData uri="http://schemas.openxmlformats.org/presentationml/2006/ole">
            <p:oleObj spid="_x0000_s76802" name="Диаграмма" r:id="rId3" imgW="7376062" imgH="4511105" progId="MSGraph.Chart.8">
              <p:embed followColorScheme="full"/>
            </p:oleObj>
          </a:graphicData>
        </a:graphic>
      </p:graphicFrame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-252413" y="260350"/>
            <a:ext cx="82296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200" b="1">
                <a:solidFill>
                  <a:schemeClr val="tx2"/>
                </a:solidFill>
                <a:latin typeface="Bookman Old Style" pitchFamily="18" charset="0"/>
              </a:rPr>
              <a:t>Численность семей с детьми </a:t>
            </a:r>
            <a:br>
              <a:rPr lang="ru-RU" sz="3200" b="1">
                <a:solidFill>
                  <a:schemeClr val="tx2"/>
                </a:solidFill>
                <a:latin typeface="Bookman Old Style" pitchFamily="18" charset="0"/>
              </a:rPr>
            </a:br>
            <a:r>
              <a:rPr lang="ru-RU" sz="3200" b="1">
                <a:solidFill>
                  <a:schemeClr val="tx2"/>
                </a:solidFill>
                <a:latin typeface="Bookman Old Style" pitchFamily="18" charset="0"/>
              </a:rPr>
              <a:t>на территории </a:t>
            </a:r>
            <a:br>
              <a:rPr lang="ru-RU" sz="3200" b="1">
                <a:solidFill>
                  <a:schemeClr val="tx2"/>
                </a:solidFill>
                <a:latin typeface="Bookman Old Style" pitchFamily="18" charset="0"/>
              </a:rPr>
            </a:br>
            <a:r>
              <a:rPr lang="ru-RU" sz="3200" b="1">
                <a:solidFill>
                  <a:schemeClr val="tx2"/>
                </a:solidFill>
                <a:latin typeface="Bookman Old Style" pitchFamily="18" charset="0"/>
              </a:rPr>
              <a:t>Филипповского сельсовета</a:t>
            </a: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900113" y="1628775"/>
            <a:ext cx="5976937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Общая численность 102 семьи, 179 детей</a:t>
            </a:r>
          </a:p>
          <a:p>
            <a:pPr algn="ctr"/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На учете в КЦСОН 93 семьи, 136 детей</a:t>
            </a:r>
          </a:p>
        </p:txBody>
      </p:sp>
      <p:pic>
        <p:nvPicPr>
          <p:cNvPr id="76805" name="Picture 5" descr="Logotip_Fond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329" t="38831" r="35461" b="38841"/>
          <a:stretch>
            <a:fillRect/>
          </a:stretch>
        </p:blipFill>
        <p:spPr bwMode="auto">
          <a:xfrm>
            <a:off x="8027988" y="0"/>
            <a:ext cx="1000125" cy="10445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2" name="Group 2"/>
          <p:cNvGraphicFramePr>
            <a:graphicFrameLocks noGrp="1"/>
          </p:cNvGraphicFramePr>
          <p:nvPr>
            <p:ph/>
          </p:nvPr>
        </p:nvGraphicFramePr>
        <p:xfrm>
          <a:off x="395288" y="1557338"/>
          <a:ext cx="8229600" cy="5164137"/>
        </p:xfrm>
        <a:graphic>
          <a:graphicData uri="http://schemas.openxmlformats.org/drawingml/2006/table">
            <a:tbl>
              <a:tblPr/>
              <a:tblGrid>
                <a:gridCol w="1584325"/>
                <a:gridCol w="647700"/>
                <a:gridCol w="874712"/>
                <a:gridCol w="1152525"/>
                <a:gridCol w="1008063"/>
                <a:gridCol w="1428750"/>
                <a:gridCol w="1533525"/>
              </a:tblGrid>
              <a:tr h="5048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Населенный пункт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Школа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Детский сад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Дом культуры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ФАП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Врачебная амбулатория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Специалист  по делам молодежи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с.Вагайцево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ookman Old Style" pitchFamily="18" charset="0"/>
                        </a:rPr>
                        <a:t>с. Чернаково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ookman Old Style" pitchFamily="18" charset="0"/>
                        </a:rPr>
                        <a:t>с. В-Алеус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ookman Old Style" pitchFamily="18" charset="0"/>
                        </a:rPr>
                        <a:t>д.Новокузьминка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ookman Old Style" pitchFamily="18" charset="0"/>
                        </a:rPr>
                        <a:t>д.Верх-Чик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ookman Old Style" pitchFamily="18" charset="0"/>
                        </a:rPr>
                        <a:t>д. Малый Чик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ookman Old Style" pitchFamily="18" charset="0"/>
                        </a:rPr>
                        <a:t>с.Кирза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ookman Old Style" pitchFamily="18" charset="0"/>
                        </a:rPr>
                        <a:t>д. Черемшанка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ookman Old Style" pitchFamily="18" charset="0"/>
                        </a:rPr>
                        <a:t>д.Новый Шарап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ookman Old Style" pitchFamily="18" charset="0"/>
                        </a:rPr>
                        <a:t>п.Петровский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ookman Old Style" pitchFamily="18" charset="0"/>
                        </a:rPr>
                        <a:t>д.Борисовка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ookman Old Style" pitchFamily="18" charset="0"/>
                        </a:rPr>
                        <a:t>п.Пролетарский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ookman Old Style" pitchFamily="18" charset="0"/>
                        </a:rPr>
                        <a:t>с. Рогалево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ookman Old Style" pitchFamily="18" charset="0"/>
                        </a:rPr>
                        <a:t>с.Устюжанино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ookman Old Style" pitchFamily="18" charset="0"/>
                        </a:rPr>
                        <a:t>с.Средний Алеус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ookman Old Style" pitchFamily="18" charset="0"/>
                        </a:rPr>
                        <a:t>д.Пушкарево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ookman Old Style" pitchFamily="18" charset="0"/>
                        </a:rPr>
                        <a:t>с.Филиппово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076" name="Rectangle 156"/>
          <p:cNvSpPr>
            <a:spLocks noChangeArrowheads="1"/>
          </p:cNvSpPr>
          <p:nvPr/>
        </p:nvSpPr>
        <p:spPr bwMode="auto">
          <a:xfrm>
            <a:off x="0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000" b="1">
                <a:solidFill>
                  <a:schemeClr val="tx2"/>
                </a:solidFill>
                <a:latin typeface="Bookman Old Style" pitchFamily="18" charset="0"/>
              </a:rPr>
              <a:t>Сравнительная оценка ресурсов поселений, охваченных участковой социальной службой</a:t>
            </a:r>
          </a:p>
        </p:txBody>
      </p:sp>
      <p:pic>
        <p:nvPicPr>
          <p:cNvPr id="82077" name="Picture 157" descr="Logotip_Fon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329" t="38831" r="35461" b="38841"/>
          <a:stretch>
            <a:fillRect/>
          </a:stretch>
        </p:blipFill>
        <p:spPr bwMode="auto">
          <a:xfrm>
            <a:off x="8027988" y="0"/>
            <a:ext cx="1000125" cy="10445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82078" name="AutoShape 158"/>
          <p:cNvSpPr>
            <a:spLocks noChangeArrowheads="1"/>
          </p:cNvSpPr>
          <p:nvPr/>
        </p:nvSpPr>
        <p:spPr bwMode="auto">
          <a:xfrm>
            <a:off x="2124075" y="2349500"/>
            <a:ext cx="198438" cy="198438"/>
          </a:xfrm>
          <a:prstGeom prst="star16">
            <a:avLst>
              <a:gd name="adj" fmla="val 37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79" name="AutoShape 159"/>
          <p:cNvSpPr>
            <a:spLocks noChangeArrowheads="1"/>
          </p:cNvSpPr>
          <p:nvPr/>
        </p:nvSpPr>
        <p:spPr bwMode="auto">
          <a:xfrm>
            <a:off x="2124075" y="2636838"/>
            <a:ext cx="198438" cy="198437"/>
          </a:xfrm>
          <a:prstGeom prst="star16">
            <a:avLst>
              <a:gd name="adj" fmla="val 37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80" name="AutoShape 160"/>
          <p:cNvSpPr>
            <a:spLocks noChangeArrowheads="1"/>
          </p:cNvSpPr>
          <p:nvPr/>
        </p:nvSpPr>
        <p:spPr bwMode="auto">
          <a:xfrm>
            <a:off x="2124075" y="2924175"/>
            <a:ext cx="198438" cy="198438"/>
          </a:xfrm>
          <a:prstGeom prst="star16">
            <a:avLst>
              <a:gd name="adj" fmla="val 37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81" name="AutoShape 161"/>
          <p:cNvSpPr>
            <a:spLocks noChangeArrowheads="1"/>
          </p:cNvSpPr>
          <p:nvPr/>
        </p:nvSpPr>
        <p:spPr bwMode="auto">
          <a:xfrm>
            <a:off x="2124075" y="4581525"/>
            <a:ext cx="198438" cy="198438"/>
          </a:xfrm>
          <a:prstGeom prst="star16">
            <a:avLst>
              <a:gd name="adj" fmla="val 37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82" name="AutoShape 162"/>
          <p:cNvSpPr>
            <a:spLocks noChangeArrowheads="1"/>
          </p:cNvSpPr>
          <p:nvPr/>
        </p:nvSpPr>
        <p:spPr bwMode="auto">
          <a:xfrm>
            <a:off x="2124075" y="4292600"/>
            <a:ext cx="198438" cy="198438"/>
          </a:xfrm>
          <a:prstGeom prst="star16">
            <a:avLst>
              <a:gd name="adj" fmla="val 37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83" name="AutoShape 163"/>
          <p:cNvSpPr>
            <a:spLocks noChangeArrowheads="1"/>
          </p:cNvSpPr>
          <p:nvPr/>
        </p:nvSpPr>
        <p:spPr bwMode="auto">
          <a:xfrm>
            <a:off x="2124075" y="5661025"/>
            <a:ext cx="198438" cy="198438"/>
          </a:xfrm>
          <a:prstGeom prst="star16">
            <a:avLst>
              <a:gd name="adj" fmla="val 37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84" name="AutoShape 164"/>
          <p:cNvSpPr>
            <a:spLocks noChangeArrowheads="1"/>
          </p:cNvSpPr>
          <p:nvPr/>
        </p:nvSpPr>
        <p:spPr bwMode="auto">
          <a:xfrm>
            <a:off x="2124075" y="5373688"/>
            <a:ext cx="198438" cy="198437"/>
          </a:xfrm>
          <a:prstGeom prst="star16">
            <a:avLst>
              <a:gd name="adj" fmla="val 37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85" name="AutoShape 165"/>
          <p:cNvSpPr>
            <a:spLocks noChangeArrowheads="1"/>
          </p:cNvSpPr>
          <p:nvPr/>
        </p:nvSpPr>
        <p:spPr bwMode="auto">
          <a:xfrm>
            <a:off x="2916238" y="2349500"/>
            <a:ext cx="198437" cy="198438"/>
          </a:xfrm>
          <a:prstGeom prst="star16">
            <a:avLst>
              <a:gd name="adj" fmla="val 37500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86" name="AutoShape 166"/>
          <p:cNvSpPr>
            <a:spLocks noChangeArrowheads="1"/>
          </p:cNvSpPr>
          <p:nvPr/>
        </p:nvSpPr>
        <p:spPr bwMode="auto">
          <a:xfrm>
            <a:off x="2916238" y="2060575"/>
            <a:ext cx="198437" cy="198438"/>
          </a:xfrm>
          <a:prstGeom prst="star16">
            <a:avLst>
              <a:gd name="adj" fmla="val 37500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87" name="AutoShape 167"/>
          <p:cNvSpPr>
            <a:spLocks noChangeArrowheads="1"/>
          </p:cNvSpPr>
          <p:nvPr/>
        </p:nvSpPr>
        <p:spPr bwMode="auto">
          <a:xfrm>
            <a:off x="2916238" y="3716338"/>
            <a:ext cx="198437" cy="198437"/>
          </a:xfrm>
          <a:prstGeom prst="star16">
            <a:avLst>
              <a:gd name="adj" fmla="val 37500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88" name="AutoShape 168"/>
          <p:cNvSpPr>
            <a:spLocks noChangeArrowheads="1"/>
          </p:cNvSpPr>
          <p:nvPr/>
        </p:nvSpPr>
        <p:spPr bwMode="auto">
          <a:xfrm>
            <a:off x="2916238" y="4292600"/>
            <a:ext cx="198437" cy="198438"/>
          </a:xfrm>
          <a:prstGeom prst="star16">
            <a:avLst>
              <a:gd name="adj" fmla="val 37500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89" name="AutoShape 169"/>
          <p:cNvSpPr>
            <a:spLocks noChangeArrowheads="1"/>
          </p:cNvSpPr>
          <p:nvPr/>
        </p:nvSpPr>
        <p:spPr bwMode="auto">
          <a:xfrm>
            <a:off x="2916238" y="5661025"/>
            <a:ext cx="198437" cy="198438"/>
          </a:xfrm>
          <a:prstGeom prst="star16">
            <a:avLst>
              <a:gd name="adj" fmla="val 37500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90" name="AutoShape 170"/>
          <p:cNvSpPr>
            <a:spLocks noChangeArrowheads="1"/>
          </p:cNvSpPr>
          <p:nvPr/>
        </p:nvSpPr>
        <p:spPr bwMode="auto">
          <a:xfrm>
            <a:off x="2916238" y="5084763"/>
            <a:ext cx="198437" cy="198437"/>
          </a:xfrm>
          <a:prstGeom prst="star16">
            <a:avLst>
              <a:gd name="adj" fmla="val 37500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91" name="AutoShape 171"/>
          <p:cNvSpPr>
            <a:spLocks noChangeArrowheads="1"/>
          </p:cNvSpPr>
          <p:nvPr/>
        </p:nvSpPr>
        <p:spPr bwMode="auto">
          <a:xfrm>
            <a:off x="3924300" y="2060575"/>
            <a:ext cx="198438" cy="198438"/>
          </a:xfrm>
          <a:prstGeom prst="star16">
            <a:avLst>
              <a:gd name="adj" fmla="val 37500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92" name="AutoShape 172"/>
          <p:cNvSpPr>
            <a:spLocks noChangeArrowheads="1"/>
          </p:cNvSpPr>
          <p:nvPr/>
        </p:nvSpPr>
        <p:spPr bwMode="auto">
          <a:xfrm>
            <a:off x="3924300" y="2636838"/>
            <a:ext cx="198438" cy="198437"/>
          </a:xfrm>
          <a:prstGeom prst="star16">
            <a:avLst>
              <a:gd name="adj" fmla="val 37500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93" name="AutoShape 173"/>
          <p:cNvSpPr>
            <a:spLocks noChangeArrowheads="1"/>
          </p:cNvSpPr>
          <p:nvPr/>
        </p:nvSpPr>
        <p:spPr bwMode="auto">
          <a:xfrm>
            <a:off x="3924300" y="3213100"/>
            <a:ext cx="198438" cy="198438"/>
          </a:xfrm>
          <a:prstGeom prst="star16">
            <a:avLst>
              <a:gd name="adj" fmla="val 37500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94" name="AutoShape 174"/>
          <p:cNvSpPr>
            <a:spLocks noChangeArrowheads="1"/>
          </p:cNvSpPr>
          <p:nvPr/>
        </p:nvSpPr>
        <p:spPr bwMode="auto">
          <a:xfrm>
            <a:off x="3924300" y="3716338"/>
            <a:ext cx="198438" cy="198437"/>
          </a:xfrm>
          <a:prstGeom prst="star16">
            <a:avLst>
              <a:gd name="adj" fmla="val 37500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95" name="AutoShape 175"/>
          <p:cNvSpPr>
            <a:spLocks noChangeArrowheads="1"/>
          </p:cNvSpPr>
          <p:nvPr/>
        </p:nvSpPr>
        <p:spPr bwMode="auto">
          <a:xfrm>
            <a:off x="3924300" y="2349500"/>
            <a:ext cx="198438" cy="198438"/>
          </a:xfrm>
          <a:prstGeom prst="star16">
            <a:avLst>
              <a:gd name="adj" fmla="val 37500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96" name="AutoShape 176"/>
          <p:cNvSpPr>
            <a:spLocks noChangeArrowheads="1"/>
          </p:cNvSpPr>
          <p:nvPr/>
        </p:nvSpPr>
        <p:spPr bwMode="auto">
          <a:xfrm>
            <a:off x="2124075" y="6453188"/>
            <a:ext cx="198438" cy="198437"/>
          </a:xfrm>
          <a:prstGeom prst="star16">
            <a:avLst>
              <a:gd name="adj" fmla="val 37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97" name="AutoShape 177"/>
          <p:cNvSpPr>
            <a:spLocks noChangeArrowheads="1"/>
          </p:cNvSpPr>
          <p:nvPr/>
        </p:nvSpPr>
        <p:spPr bwMode="auto">
          <a:xfrm>
            <a:off x="2124075" y="5084763"/>
            <a:ext cx="198438" cy="198437"/>
          </a:xfrm>
          <a:prstGeom prst="star16">
            <a:avLst>
              <a:gd name="adj" fmla="val 37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98" name="AutoShape 178"/>
          <p:cNvSpPr>
            <a:spLocks noChangeArrowheads="1"/>
          </p:cNvSpPr>
          <p:nvPr/>
        </p:nvSpPr>
        <p:spPr bwMode="auto">
          <a:xfrm>
            <a:off x="2124075" y="2078038"/>
            <a:ext cx="198438" cy="198437"/>
          </a:xfrm>
          <a:prstGeom prst="star16">
            <a:avLst>
              <a:gd name="adj" fmla="val 37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99" name="AutoShape 179"/>
          <p:cNvSpPr>
            <a:spLocks noChangeArrowheads="1"/>
          </p:cNvSpPr>
          <p:nvPr/>
        </p:nvSpPr>
        <p:spPr bwMode="auto">
          <a:xfrm>
            <a:off x="2124075" y="3213100"/>
            <a:ext cx="198438" cy="198438"/>
          </a:xfrm>
          <a:prstGeom prst="star16">
            <a:avLst>
              <a:gd name="adj" fmla="val 37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100" name="AutoShape 180"/>
          <p:cNvSpPr>
            <a:spLocks noChangeArrowheads="1"/>
          </p:cNvSpPr>
          <p:nvPr/>
        </p:nvSpPr>
        <p:spPr bwMode="auto">
          <a:xfrm>
            <a:off x="2124075" y="3735388"/>
            <a:ext cx="198438" cy="198437"/>
          </a:xfrm>
          <a:prstGeom prst="star16">
            <a:avLst>
              <a:gd name="adj" fmla="val 37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101" name="AutoShape 181"/>
          <p:cNvSpPr>
            <a:spLocks noChangeArrowheads="1"/>
          </p:cNvSpPr>
          <p:nvPr/>
        </p:nvSpPr>
        <p:spPr bwMode="auto">
          <a:xfrm>
            <a:off x="3924300" y="4581525"/>
            <a:ext cx="198438" cy="198438"/>
          </a:xfrm>
          <a:prstGeom prst="star16">
            <a:avLst>
              <a:gd name="adj" fmla="val 37500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102" name="AutoShape 182"/>
          <p:cNvSpPr>
            <a:spLocks noChangeArrowheads="1"/>
          </p:cNvSpPr>
          <p:nvPr/>
        </p:nvSpPr>
        <p:spPr bwMode="auto">
          <a:xfrm>
            <a:off x="3924300" y="4292600"/>
            <a:ext cx="198438" cy="198438"/>
          </a:xfrm>
          <a:prstGeom prst="star16">
            <a:avLst>
              <a:gd name="adj" fmla="val 37500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103" name="AutoShape 183"/>
          <p:cNvSpPr>
            <a:spLocks noChangeArrowheads="1"/>
          </p:cNvSpPr>
          <p:nvPr/>
        </p:nvSpPr>
        <p:spPr bwMode="auto">
          <a:xfrm>
            <a:off x="3924300" y="5373688"/>
            <a:ext cx="198438" cy="198437"/>
          </a:xfrm>
          <a:prstGeom prst="star16">
            <a:avLst>
              <a:gd name="adj" fmla="val 37500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104" name="AutoShape 184"/>
          <p:cNvSpPr>
            <a:spLocks noChangeArrowheads="1"/>
          </p:cNvSpPr>
          <p:nvPr/>
        </p:nvSpPr>
        <p:spPr bwMode="auto">
          <a:xfrm>
            <a:off x="3924300" y="5084763"/>
            <a:ext cx="198438" cy="198437"/>
          </a:xfrm>
          <a:prstGeom prst="star16">
            <a:avLst>
              <a:gd name="adj" fmla="val 37500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105" name="AutoShape 185"/>
          <p:cNvSpPr>
            <a:spLocks noChangeArrowheads="1"/>
          </p:cNvSpPr>
          <p:nvPr/>
        </p:nvSpPr>
        <p:spPr bwMode="auto">
          <a:xfrm>
            <a:off x="3924300" y="6453188"/>
            <a:ext cx="198438" cy="198437"/>
          </a:xfrm>
          <a:prstGeom prst="star16">
            <a:avLst>
              <a:gd name="adj" fmla="val 37500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106" name="AutoShape 186"/>
          <p:cNvSpPr>
            <a:spLocks noChangeArrowheads="1"/>
          </p:cNvSpPr>
          <p:nvPr/>
        </p:nvSpPr>
        <p:spPr bwMode="auto">
          <a:xfrm>
            <a:off x="3924300" y="5661025"/>
            <a:ext cx="198438" cy="198438"/>
          </a:xfrm>
          <a:prstGeom prst="star16">
            <a:avLst>
              <a:gd name="adj" fmla="val 37500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107" name="AutoShape 187"/>
          <p:cNvSpPr>
            <a:spLocks noChangeArrowheads="1"/>
          </p:cNvSpPr>
          <p:nvPr/>
        </p:nvSpPr>
        <p:spPr bwMode="auto">
          <a:xfrm>
            <a:off x="5003800" y="2636838"/>
            <a:ext cx="198438" cy="19843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108" name="AutoShape 188"/>
          <p:cNvSpPr>
            <a:spLocks noChangeArrowheads="1"/>
          </p:cNvSpPr>
          <p:nvPr/>
        </p:nvSpPr>
        <p:spPr bwMode="auto">
          <a:xfrm>
            <a:off x="5003800" y="2924175"/>
            <a:ext cx="198438" cy="1984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109" name="AutoShape 189"/>
          <p:cNvSpPr>
            <a:spLocks noChangeArrowheads="1"/>
          </p:cNvSpPr>
          <p:nvPr/>
        </p:nvSpPr>
        <p:spPr bwMode="auto">
          <a:xfrm>
            <a:off x="5003800" y="4005263"/>
            <a:ext cx="198438" cy="19843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110" name="AutoShape 190"/>
          <p:cNvSpPr>
            <a:spLocks noChangeArrowheads="1"/>
          </p:cNvSpPr>
          <p:nvPr/>
        </p:nvSpPr>
        <p:spPr bwMode="auto">
          <a:xfrm>
            <a:off x="5003800" y="4292600"/>
            <a:ext cx="198438" cy="1984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111" name="AutoShape 191"/>
          <p:cNvSpPr>
            <a:spLocks noChangeArrowheads="1"/>
          </p:cNvSpPr>
          <p:nvPr/>
        </p:nvSpPr>
        <p:spPr bwMode="auto">
          <a:xfrm>
            <a:off x="5003800" y="6453188"/>
            <a:ext cx="198438" cy="19843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112" name="AutoShape 192"/>
          <p:cNvSpPr>
            <a:spLocks noChangeArrowheads="1"/>
          </p:cNvSpPr>
          <p:nvPr/>
        </p:nvSpPr>
        <p:spPr bwMode="auto">
          <a:xfrm>
            <a:off x="6156325" y="5084763"/>
            <a:ext cx="198438" cy="19843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113" name="AutoShape 193"/>
          <p:cNvSpPr>
            <a:spLocks noChangeArrowheads="1"/>
          </p:cNvSpPr>
          <p:nvPr/>
        </p:nvSpPr>
        <p:spPr bwMode="auto">
          <a:xfrm>
            <a:off x="6156325" y="3716338"/>
            <a:ext cx="198438" cy="198437"/>
          </a:xfrm>
          <a:prstGeom prst="star16">
            <a:avLst>
              <a:gd name="adj" fmla="val 37500"/>
            </a:avLst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114" name="AutoShape 194"/>
          <p:cNvSpPr>
            <a:spLocks noChangeArrowheads="1"/>
          </p:cNvSpPr>
          <p:nvPr/>
        </p:nvSpPr>
        <p:spPr bwMode="auto">
          <a:xfrm>
            <a:off x="6156325" y="5373688"/>
            <a:ext cx="198438" cy="19843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115" name="AutoShape 195"/>
          <p:cNvSpPr>
            <a:spLocks noChangeArrowheads="1"/>
          </p:cNvSpPr>
          <p:nvPr/>
        </p:nvSpPr>
        <p:spPr bwMode="auto">
          <a:xfrm>
            <a:off x="6156325" y="4581525"/>
            <a:ext cx="198438" cy="1984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116" name="AutoShape 196"/>
          <p:cNvSpPr>
            <a:spLocks noChangeArrowheads="1"/>
          </p:cNvSpPr>
          <p:nvPr/>
        </p:nvSpPr>
        <p:spPr bwMode="auto">
          <a:xfrm>
            <a:off x="5003800" y="5661025"/>
            <a:ext cx="198438" cy="1984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117" name="AutoShape 197"/>
          <p:cNvSpPr>
            <a:spLocks noChangeArrowheads="1"/>
          </p:cNvSpPr>
          <p:nvPr/>
        </p:nvSpPr>
        <p:spPr bwMode="auto">
          <a:xfrm>
            <a:off x="6156325" y="3716338"/>
            <a:ext cx="198438" cy="19843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118" name="AutoShape 198"/>
          <p:cNvSpPr>
            <a:spLocks noChangeArrowheads="1"/>
          </p:cNvSpPr>
          <p:nvPr/>
        </p:nvSpPr>
        <p:spPr bwMode="auto">
          <a:xfrm>
            <a:off x="7740650" y="5084763"/>
            <a:ext cx="198438" cy="198437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119" name="AutoShape 199"/>
          <p:cNvSpPr>
            <a:spLocks noChangeArrowheads="1"/>
          </p:cNvSpPr>
          <p:nvPr/>
        </p:nvSpPr>
        <p:spPr bwMode="auto">
          <a:xfrm>
            <a:off x="7740650" y="5373688"/>
            <a:ext cx="198438" cy="198437"/>
          </a:xfrm>
          <a:prstGeom prst="star16">
            <a:avLst>
              <a:gd name="adj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Oval 2"/>
          <p:cNvSpPr>
            <a:spLocks noChangeArrowheads="1"/>
          </p:cNvSpPr>
          <p:nvPr/>
        </p:nvSpPr>
        <p:spPr bwMode="auto">
          <a:xfrm rot="735071">
            <a:off x="4500563" y="836613"/>
            <a:ext cx="936625" cy="2259012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bg2"/>
                </a:solidFill>
                <a:latin typeface="Bookman Old Style" pitchFamily="18" charset="0"/>
              </a:rPr>
              <a:t>СМИ</a:t>
            </a:r>
          </a:p>
        </p:txBody>
      </p:sp>
      <p:sp>
        <p:nvSpPr>
          <p:cNvPr id="77827" name="Oval 3"/>
          <p:cNvSpPr>
            <a:spLocks noChangeArrowheads="1"/>
          </p:cNvSpPr>
          <p:nvPr/>
        </p:nvSpPr>
        <p:spPr bwMode="auto">
          <a:xfrm rot="24982789">
            <a:off x="4525963" y="5027613"/>
            <a:ext cx="2452687" cy="941387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bg2"/>
                </a:solidFill>
                <a:latin typeface="Bookman Old Style" pitchFamily="18" charset="0"/>
              </a:rPr>
              <a:t>Медицинские </a:t>
            </a:r>
          </a:p>
          <a:p>
            <a:pPr algn="ctr"/>
            <a:r>
              <a:rPr lang="ru-RU" sz="1600" b="1">
                <a:solidFill>
                  <a:schemeClr val="bg2"/>
                </a:solidFill>
                <a:latin typeface="Bookman Old Style" pitchFamily="18" charset="0"/>
              </a:rPr>
              <a:t>учреждения</a:t>
            </a:r>
          </a:p>
        </p:txBody>
      </p:sp>
      <p:sp>
        <p:nvSpPr>
          <p:cNvPr id="77828" name="Oval 4"/>
          <p:cNvSpPr>
            <a:spLocks noChangeArrowheads="1"/>
          </p:cNvSpPr>
          <p:nvPr/>
        </p:nvSpPr>
        <p:spPr bwMode="auto">
          <a:xfrm rot="-1000526">
            <a:off x="3563938" y="836613"/>
            <a:ext cx="935037" cy="2303462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bg2"/>
                </a:solidFill>
                <a:latin typeface="Bookman Old Style" pitchFamily="18" charset="0"/>
              </a:rPr>
              <a:t>ОВД</a:t>
            </a: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000" b="1">
                <a:solidFill>
                  <a:schemeClr val="tx2"/>
                </a:solidFill>
                <a:latin typeface="Bookman Old Style" pitchFamily="18" charset="0"/>
              </a:rPr>
              <a:t>Основные ресурсы района по работе с семьями и детьми</a:t>
            </a:r>
          </a:p>
        </p:txBody>
      </p:sp>
      <p:pic>
        <p:nvPicPr>
          <p:cNvPr id="77830" name="Picture 6" descr="Logotip_Fon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329" t="38831" r="35461" b="38841"/>
          <a:stretch>
            <a:fillRect/>
          </a:stretch>
        </p:blipFill>
        <p:spPr bwMode="auto">
          <a:xfrm>
            <a:off x="8027988" y="0"/>
            <a:ext cx="1000125" cy="10445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77831" name="Oval 7"/>
          <p:cNvSpPr>
            <a:spLocks noChangeArrowheads="1"/>
          </p:cNvSpPr>
          <p:nvPr/>
        </p:nvSpPr>
        <p:spPr bwMode="auto">
          <a:xfrm>
            <a:off x="3563938" y="2997200"/>
            <a:ext cx="1871662" cy="17272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>
                <a:solidFill>
                  <a:schemeClr val="bg2"/>
                </a:solidFill>
                <a:latin typeface="Bookman Old Style" pitchFamily="18" charset="0"/>
              </a:rPr>
              <a:t>Семья- УСС</a:t>
            </a:r>
          </a:p>
        </p:txBody>
      </p:sp>
      <p:sp>
        <p:nvSpPr>
          <p:cNvPr id="77832" name="Oval 8"/>
          <p:cNvSpPr>
            <a:spLocks noChangeArrowheads="1"/>
          </p:cNvSpPr>
          <p:nvPr/>
        </p:nvSpPr>
        <p:spPr bwMode="auto">
          <a:xfrm>
            <a:off x="5435600" y="3357563"/>
            <a:ext cx="2447925" cy="863600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bg2"/>
                </a:solidFill>
                <a:latin typeface="Bookman Old Style" pitchFamily="18" charset="0"/>
              </a:rPr>
              <a:t>Образовательные </a:t>
            </a:r>
          </a:p>
          <a:p>
            <a:pPr algn="ctr"/>
            <a:r>
              <a:rPr lang="ru-RU" sz="1600" b="1">
                <a:solidFill>
                  <a:schemeClr val="bg2"/>
                </a:solidFill>
                <a:latin typeface="Bookman Old Style" pitchFamily="18" charset="0"/>
              </a:rPr>
              <a:t>учреждения</a:t>
            </a:r>
          </a:p>
        </p:txBody>
      </p:sp>
      <p:sp>
        <p:nvSpPr>
          <p:cNvPr id="77833" name="Oval 9"/>
          <p:cNvSpPr>
            <a:spLocks noChangeArrowheads="1"/>
          </p:cNvSpPr>
          <p:nvPr/>
        </p:nvSpPr>
        <p:spPr bwMode="auto">
          <a:xfrm>
            <a:off x="1187450" y="3573463"/>
            <a:ext cx="2376488" cy="863600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2"/>
                </a:solidFill>
                <a:latin typeface="Bookman Old Style" pitchFamily="18" charset="0"/>
              </a:rPr>
              <a:t>КЦСОН</a:t>
            </a:r>
          </a:p>
        </p:txBody>
      </p:sp>
      <p:sp>
        <p:nvSpPr>
          <p:cNvPr id="77834" name="Oval 10"/>
          <p:cNvSpPr>
            <a:spLocks noChangeArrowheads="1"/>
          </p:cNvSpPr>
          <p:nvPr/>
        </p:nvSpPr>
        <p:spPr bwMode="auto">
          <a:xfrm rot="2117008">
            <a:off x="1547813" y="1773238"/>
            <a:ext cx="2808287" cy="100647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bg2"/>
                </a:solidFill>
                <a:latin typeface="Bookman Old Style" pitchFamily="18" charset="0"/>
              </a:rPr>
              <a:t>Местные </a:t>
            </a:r>
          </a:p>
          <a:p>
            <a:pPr algn="ctr"/>
            <a:r>
              <a:rPr lang="ru-RU" sz="1600" b="1">
                <a:solidFill>
                  <a:schemeClr val="bg2"/>
                </a:solidFill>
                <a:latin typeface="Bookman Old Style" pitchFamily="18" charset="0"/>
              </a:rPr>
              <a:t>органы власти</a:t>
            </a:r>
          </a:p>
        </p:txBody>
      </p:sp>
      <p:sp>
        <p:nvSpPr>
          <p:cNvPr id="77835" name="Oval 11"/>
          <p:cNvSpPr>
            <a:spLocks noChangeArrowheads="1"/>
          </p:cNvSpPr>
          <p:nvPr/>
        </p:nvSpPr>
        <p:spPr bwMode="auto">
          <a:xfrm rot="-2973637">
            <a:off x="1835150" y="5084763"/>
            <a:ext cx="2879725" cy="1079500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bg2"/>
                </a:solidFill>
                <a:latin typeface="Bookman Old Style" pitchFamily="18" charset="0"/>
              </a:rPr>
              <a:t>Учреждения</a:t>
            </a:r>
          </a:p>
          <a:p>
            <a:pPr algn="ctr"/>
            <a:r>
              <a:rPr lang="ru-RU" sz="1600" b="1">
                <a:solidFill>
                  <a:schemeClr val="bg2"/>
                </a:solidFill>
                <a:latin typeface="Bookman Old Style" pitchFamily="18" charset="0"/>
              </a:rPr>
              <a:t> культуры</a:t>
            </a:r>
          </a:p>
        </p:txBody>
      </p:sp>
      <p:sp>
        <p:nvSpPr>
          <p:cNvPr id="77836" name="Oval 12"/>
          <p:cNvSpPr>
            <a:spLocks noChangeArrowheads="1"/>
          </p:cNvSpPr>
          <p:nvPr/>
        </p:nvSpPr>
        <p:spPr bwMode="auto">
          <a:xfrm rot="-2671219">
            <a:off x="4643438" y="1773238"/>
            <a:ext cx="2735262" cy="79057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bg2"/>
                </a:solidFill>
                <a:latin typeface="Bookman Old Style" pitchFamily="18" charset="0"/>
              </a:rPr>
              <a:t>Общественные </a:t>
            </a:r>
          </a:p>
          <a:p>
            <a:pPr algn="ctr"/>
            <a:r>
              <a:rPr lang="ru-RU" sz="1600" b="1">
                <a:solidFill>
                  <a:schemeClr val="bg2"/>
                </a:solidFill>
                <a:latin typeface="Bookman Old Style" pitchFamily="18" charset="0"/>
              </a:rPr>
              <a:t>объединения</a:t>
            </a:r>
          </a:p>
        </p:txBody>
      </p:sp>
      <p:sp>
        <p:nvSpPr>
          <p:cNvPr id="77837" name="Oval 13"/>
          <p:cNvSpPr>
            <a:spLocks noChangeArrowheads="1"/>
          </p:cNvSpPr>
          <p:nvPr/>
        </p:nvSpPr>
        <p:spPr bwMode="auto">
          <a:xfrm rot="-1359314">
            <a:off x="5219700" y="2492375"/>
            <a:ext cx="2374900" cy="79057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bg2"/>
                </a:solidFill>
                <a:latin typeface="Bookman Old Style" pitchFamily="18" charset="0"/>
              </a:rPr>
              <a:t>Центр </a:t>
            </a:r>
          </a:p>
          <a:p>
            <a:pPr algn="ctr"/>
            <a:r>
              <a:rPr lang="ru-RU" sz="1600" b="1">
                <a:solidFill>
                  <a:schemeClr val="bg2"/>
                </a:solidFill>
                <a:latin typeface="Bookman Old Style" pitchFamily="18" charset="0"/>
              </a:rPr>
              <a:t>занятости </a:t>
            </a:r>
          </a:p>
          <a:p>
            <a:pPr algn="ctr"/>
            <a:r>
              <a:rPr lang="ru-RU" sz="1600" b="1">
                <a:solidFill>
                  <a:schemeClr val="bg2"/>
                </a:solidFill>
                <a:latin typeface="Bookman Old Style" pitchFamily="18" charset="0"/>
              </a:rPr>
              <a:t>населения</a:t>
            </a:r>
          </a:p>
        </p:txBody>
      </p:sp>
      <p:sp>
        <p:nvSpPr>
          <p:cNvPr id="77838" name="Oval 14"/>
          <p:cNvSpPr>
            <a:spLocks noChangeArrowheads="1"/>
          </p:cNvSpPr>
          <p:nvPr/>
        </p:nvSpPr>
        <p:spPr bwMode="auto">
          <a:xfrm rot="1310941">
            <a:off x="5219700" y="4292600"/>
            <a:ext cx="2735263" cy="98107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bg2"/>
                </a:solidFill>
                <a:latin typeface="Bookman Old Style" pitchFamily="18" charset="0"/>
              </a:rPr>
              <a:t>Благотворительные </a:t>
            </a:r>
          </a:p>
          <a:p>
            <a:pPr algn="ctr"/>
            <a:r>
              <a:rPr lang="ru-RU" sz="1600" b="1">
                <a:solidFill>
                  <a:schemeClr val="bg2"/>
                </a:solidFill>
                <a:latin typeface="Bookman Old Style" pitchFamily="18" charset="0"/>
              </a:rPr>
              <a:t>организации</a:t>
            </a:r>
          </a:p>
        </p:txBody>
      </p:sp>
      <p:sp>
        <p:nvSpPr>
          <p:cNvPr id="77839" name="Oval 15"/>
          <p:cNvSpPr>
            <a:spLocks noChangeArrowheads="1"/>
          </p:cNvSpPr>
          <p:nvPr/>
        </p:nvSpPr>
        <p:spPr bwMode="auto">
          <a:xfrm rot="16200000">
            <a:off x="3389312" y="5259388"/>
            <a:ext cx="2436813" cy="1081088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bg2"/>
                </a:solidFill>
                <a:latin typeface="Bookman Old Style" pitchFamily="18" charset="0"/>
              </a:rPr>
              <a:t>Социальное</a:t>
            </a:r>
          </a:p>
          <a:p>
            <a:pPr algn="ctr"/>
            <a:r>
              <a:rPr lang="ru-RU" sz="1600" b="1">
                <a:solidFill>
                  <a:schemeClr val="bg2"/>
                </a:solidFill>
                <a:latin typeface="Bookman Old Style" pitchFamily="18" charset="0"/>
              </a:rPr>
              <a:t>окружение</a:t>
            </a:r>
          </a:p>
        </p:txBody>
      </p:sp>
      <p:sp>
        <p:nvSpPr>
          <p:cNvPr id="77840" name="Oval 16"/>
          <p:cNvSpPr>
            <a:spLocks noChangeArrowheads="1"/>
          </p:cNvSpPr>
          <p:nvPr/>
        </p:nvSpPr>
        <p:spPr bwMode="auto">
          <a:xfrm rot="873077">
            <a:off x="827088" y="2565400"/>
            <a:ext cx="2879725" cy="1079500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2"/>
                </a:solidFill>
                <a:latin typeface="Bookman Old Style" pitchFamily="18" charset="0"/>
              </a:rPr>
              <a:t>Отделение</a:t>
            </a:r>
          </a:p>
          <a:p>
            <a:pPr algn="ctr"/>
            <a:r>
              <a:rPr lang="ru-RU" b="1">
                <a:solidFill>
                  <a:schemeClr val="bg2"/>
                </a:solidFill>
                <a:latin typeface="Bookman Old Style" pitchFamily="18" charset="0"/>
              </a:rPr>
              <a:t> пенсионного фонда</a:t>
            </a:r>
          </a:p>
        </p:txBody>
      </p:sp>
      <p:sp>
        <p:nvSpPr>
          <p:cNvPr id="77841" name="Oval 17"/>
          <p:cNvSpPr>
            <a:spLocks noChangeArrowheads="1"/>
          </p:cNvSpPr>
          <p:nvPr/>
        </p:nvSpPr>
        <p:spPr bwMode="auto">
          <a:xfrm rot="-1491277">
            <a:off x="930275" y="4429125"/>
            <a:ext cx="2868613" cy="1008063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bg2"/>
                </a:solidFill>
                <a:latin typeface="Bookman Old Style" pitchFamily="18" charset="0"/>
              </a:rPr>
              <a:t>Отдел пособий</a:t>
            </a:r>
          </a:p>
          <a:p>
            <a:pPr algn="ctr"/>
            <a:r>
              <a:rPr lang="ru-RU" sz="1600" b="1">
                <a:solidFill>
                  <a:schemeClr val="bg2"/>
                </a:solidFill>
                <a:latin typeface="Bookman Old Style" pitchFamily="18" charset="0"/>
              </a:rPr>
              <a:t> и социальных выплат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Line 2"/>
          <p:cNvSpPr>
            <a:spLocks noChangeShapeType="1"/>
          </p:cNvSpPr>
          <p:nvPr/>
        </p:nvSpPr>
        <p:spPr bwMode="auto">
          <a:xfrm>
            <a:off x="5580063" y="1557338"/>
            <a:ext cx="936625" cy="302418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8851" name="Line 3"/>
          <p:cNvSpPr>
            <a:spLocks noChangeShapeType="1"/>
          </p:cNvSpPr>
          <p:nvPr/>
        </p:nvSpPr>
        <p:spPr bwMode="auto">
          <a:xfrm flipH="1">
            <a:off x="2051050" y="1557338"/>
            <a:ext cx="1441450" cy="295116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0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000" b="1">
                <a:solidFill>
                  <a:schemeClr val="tx2"/>
                </a:solidFill>
                <a:latin typeface="Bookman Old Style" pitchFamily="18" charset="0"/>
              </a:rPr>
              <a:t>Структура  МБУ Ордынского района «КЦСОН»  по работе </a:t>
            </a:r>
            <a:br>
              <a:rPr lang="ru-RU" sz="3000" b="1">
                <a:solidFill>
                  <a:schemeClr val="tx2"/>
                </a:solidFill>
                <a:latin typeface="Bookman Old Style" pitchFamily="18" charset="0"/>
              </a:rPr>
            </a:br>
            <a:r>
              <a:rPr lang="ru-RU" sz="3000" b="1">
                <a:solidFill>
                  <a:schemeClr val="tx2"/>
                </a:solidFill>
                <a:latin typeface="Bookman Old Style" pitchFamily="18" charset="0"/>
              </a:rPr>
              <a:t>с семьями и детьми</a:t>
            </a: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468313" y="1844675"/>
            <a:ext cx="2374900" cy="792163"/>
          </a:xfrm>
          <a:prstGeom prst="rect">
            <a:avLst/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500" b="1">
              <a:solidFill>
                <a:schemeClr val="tx2"/>
              </a:solidFill>
              <a:latin typeface="Bookman Old Style" pitchFamily="18" charset="0"/>
            </a:endParaRPr>
          </a:p>
          <a:p>
            <a:pPr algn="ctr"/>
            <a:r>
              <a:rPr lang="ru-RU" sz="1200" b="1">
                <a:solidFill>
                  <a:schemeClr val="bg2"/>
                </a:solidFill>
                <a:latin typeface="Bookman Old Style" pitchFamily="18" charset="0"/>
              </a:rPr>
              <a:t>Отделение профилактики безнадзорности детей </a:t>
            </a:r>
          </a:p>
          <a:p>
            <a:pPr algn="ctr"/>
            <a:r>
              <a:rPr lang="ru-RU" sz="1200" b="1">
                <a:solidFill>
                  <a:schemeClr val="bg2"/>
                </a:solidFill>
                <a:latin typeface="Bookman Old Style" pitchFamily="18" charset="0"/>
              </a:rPr>
              <a:t>и подростков</a:t>
            </a: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6877050" y="1916113"/>
            <a:ext cx="1871663" cy="650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>
                <a:solidFill>
                  <a:schemeClr val="bg2"/>
                </a:solidFill>
                <a:latin typeface="Bookman Old Style" pitchFamily="18" charset="0"/>
              </a:rPr>
              <a:t>Отделение дневного пребывания</a:t>
            </a:r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4932363" y="4724400"/>
            <a:ext cx="2808287" cy="719138"/>
          </a:xfrm>
          <a:prstGeom prst="rect">
            <a:avLst/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>
                <a:solidFill>
                  <a:schemeClr val="bg2"/>
                </a:solidFill>
                <a:latin typeface="Bookman Old Style" pitchFamily="18" charset="0"/>
              </a:rPr>
              <a:t>Отделение консультативной помощи и срочного социального обслуживания</a:t>
            </a:r>
          </a:p>
        </p:txBody>
      </p:sp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3779838" y="1916113"/>
            <a:ext cx="2087562" cy="649287"/>
          </a:xfrm>
          <a:prstGeom prst="rect">
            <a:avLst/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>
                <a:solidFill>
                  <a:schemeClr val="bg2"/>
                </a:solidFill>
                <a:latin typeface="Bookman Old Style" pitchFamily="18" charset="0"/>
              </a:rPr>
              <a:t>Отделение реабилитации инвалидов</a:t>
            </a:r>
          </a:p>
        </p:txBody>
      </p:sp>
      <p:sp>
        <p:nvSpPr>
          <p:cNvPr id="78857" name="Rectangle 9"/>
          <p:cNvSpPr>
            <a:spLocks noChangeArrowheads="1"/>
          </p:cNvSpPr>
          <p:nvPr/>
        </p:nvSpPr>
        <p:spPr bwMode="auto">
          <a:xfrm>
            <a:off x="611188" y="4652963"/>
            <a:ext cx="2232025" cy="647700"/>
          </a:xfrm>
          <a:prstGeom prst="rect">
            <a:avLst/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>
                <a:solidFill>
                  <a:schemeClr val="bg2"/>
                </a:solidFill>
                <a:latin typeface="Bookman Old Style" pitchFamily="18" charset="0"/>
              </a:rPr>
              <a:t>Отделение психолого-педагогической помощи семье и детям</a:t>
            </a:r>
          </a:p>
        </p:txBody>
      </p:sp>
      <p:sp>
        <p:nvSpPr>
          <p:cNvPr id="78858" name="Oval 10"/>
          <p:cNvSpPr>
            <a:spLocks noChangeArrowheads="1"/>
          </p:cNvSpPr>
          <p:nvPr/>
        </p:nvSpPr>
        <p:spPr bwMode="auto">
          <a:xfrm>
            <a:off x="250825" y="2708275"/>
            <a:ext cx="1152525" cy="287338"/>
          </a:xfrm>
          <a:prstGeom prst="ellipse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>
                <a:solidFill>
                  <a:schemeClr val="bg2"/>
                </a:solidFill>
                <a:latin typeface="Bookman Old Style" pitchFamily="18" charset="0"/>
              </a:rPr>
              <a:t>УСС</a:t>
            </a:r>
          </a:p>
        </p:txBody>
      </p:sp>
      <p:sp>
        <p:nvSpPr>
          <p:cNvPr id="78859" name="Oval 11"/>
          <p:cNvSpPr>
            <a:spLocks noChangeArrowheads="1"/>
          </p:cNvSpPr>
          <p:nvPr/>
        </p:nvSpPr>
        <p:spPr bwMode="auto">
          <a:xfrm>
            <a:off x="1692275" y="2708275"/>
            <a:ext cx="1152525" cy="287338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>
                <a:solidFill>
                  <a:schemeClr val="bg2"/>
                </a:solidFill>
                <a:latin typeface="Bookman Old Style" pitchFamily="18" charset="0"/>
              </a:rPr>
              <a:t>ВМБ</a:t>
            </a:r>
          </a:p>
        </p:txBody>
      </p:sp>
      <p:sp>
        <p:nvSpPr>
          <p:cNvPr id="78860" name="Oval 12"/>
          <p:cNvSpPr>
            <a:spLocks noChangeArrowheads="1"/>
          </p:cNvSpPr>
          <p:nvPr/>
        </p:nvSpPr>
        <p:spPr bwMode="auto">
          <a:xfrm>
            <a:off x="395288" y="3068638"/>
            <a:ext cx="1511300" cy="360362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 b="1">
                <a:solidFill>
                  <a:schemeClr val="bg2"/>
                </a:solidFill>
                <a:latin typeface="Bookman Old Style" pitchFamily="18" charset="0"/>
              </a:rPr>
              <a:t>Клуб</a:t>
            </a:r>
          </a:p>
          <a:p>
            <a:pPr algn="ctr"/>
            <a:r>
              <a:rPr lang="ru-RU" sz="1200" b="1">
                <a:solidFill>
                  <a:schemeClr val="bg2"/>
                </a:solidFill>
                <a:latin typeface="Bookman Old Style" pitchFamily="18" charset="0"/>
              </a:rPr>
              <a:t> «Подросток»</a:t>
            </a:r>
          </a:p>
        </p:txBody>
      </p:sp>
      <p:sp>
        <p:nvSpPr>
          <p:cNvPr id="78861" name="Oval 13"/>
          <p:cNvSpPr>
            <a:spLocks noChangeArrowheads="1"/>
          </p:cNvSpPr>
          <p:nvPr/>
        </p:nvSpPr>
        <p:spPr bwMode="auto">
          <a:xfrm>
            <a:off x="1403350" y="3357563"/>
            <a:ext cx="1944688" cy="576262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b="1">
                <a:solidFill>
                  <a:schemeClr val="bg2"/>
                </a:solidFill>
                <a:latin typeface="Bookman Old Style" pitchFamily="18" charset="0"/>
              </a:rPr>
              <a:t>Лечение </a:t>
            </a:r>
          </a:p>
          <a:p>
            <a:pPr algn="ctr"/>
            <a:r>
              <a:rPr lang="ru-RU" sz="1000" b="1">
                <a:solidFill>
                  <a:schemeClr val="bg2"/>
                </a:solidFill>
                <a:latin typeface="Bookman Old Style" pitchFamily="18" charset="0"/>
              </a:rPr>
              <a:t>от алкогольной</a:t>
            </a:r>
          </a:p>
          <a:p>
            <a:pPr algn="ctr"/>
            <a:r>
              <a:rPr lang="ru-RU" sz="1000" b="1">
                <a:solidFill>
                  <a:schemeClr val="bg2"/>
                </a:solidFill>
                <a:latin typeface="Bookman Old Style" pitchFamily="18" charset="0"/>
              </a:rPr>
              <a:t> зависимости</a:t>
            </a:r>
          </a:p>
        </p:txBody>
      </p:sp>
      <p:sp>
        <p:nvSpPr>
          <p:cNvPr id="78862" name="Oval 14"/>
          <p:cNvSpPr>
            <a:spLocks noChangeArrowheads="1"/>
          </p:cNvSpPr>
          <p:nvPr/>
        </p:nvSpPr>
        <p:spPr bwMode="auto">
          <a:xfrm>
            <a:off x="539750" y="6021388"/>
            <a:ext cx="1728788" cy="4318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 b="1">
                <a:solidFill>
                  <a:schemeClr val="bg2"/>
                </a:solidFill>
                <a:latin typeface="Bookman Old Style" pitchFamily="18" charset="0"/>
              </a:rPr>
              <a:t>«Телефон доверия»</a:t>
            </a:r>
          </a:p>
        </p:txBody>
      </p:sp>
      <p:sp>
        <p:nvSpPr>
          <p:cNvPr id="78863" name="Oval 15"/>
          <p:cNvSpPr>
            <a:spLocks noChangeArrowheads="1"/>
          </p:cNvSpPr>
          <p:nvPr/>
        </p:nvSpPr>
        <p:spPr bwMode="auto">
          <a:xfrm>
            <a:off x="1619250" y="5445125"/>
            <a:ext cx="1655763" cy="503238"/>
          </a:xfrm>
          <a:prstGeom prst="ellipse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 b="1">
                <a:solidFill>
                  <a:schemeClr val="bg2"/>
                </a:solidFill>
                <a:latin typeface="Bookman Old Style" pitchFamily="18" charset="0"/>
              </a:rPr>
              <a:t>Кабинет</a:t>
            </a:r>
          </a:p>
          <a:p>
            <a:pPr algn="ctr"/>
            <a:r>
              <a:rPr lang="ru-RU" sz="1200">
                <a:latin typeface="Bookman Old Style" pitchFamily="18" charset="0"/>
              </a:rPr>
              <a:t> </a:t>
            </a:r>
            <a:r>
              <a:rPr lang="ru-RU" sz="1200" b="1">
                <a:solidFill>
                  <a:schemeClr val="bg2"/>
                </a:solidFill>
                <a:latin typeface="Bookman Old Style" pitchFamily="18" charset="0"/>
              </a:rPr>
              <a:t>релаксации</a:t>
            </a:r>
          </a:p>
        </p:txBody>
      </p:sp>
      <p:sp>
        <p:nvSpPr>
          <p:cNvPr id="78864" name="Oval 16"/>
          <p:cNvSpPr>
            <a:spLocks noChangeArrowheads="1"/>
          </p:cNvSpPr>
          <p:nvPr/>
        </p:nvSpPr>
        <p:spPr bwMode="auto">
          <a:xfrm>
            <a:off x="4500563" y="3933825"/>
            <a:ext cx="1439862" cy="431800"/>
          </a:xfrm>
          <a:prstGeom prst="ellipse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 b="1">
                <a:solidFill>
                  <a:schemeClr val="bg2"/>
                </a:solidFill>
                <a:latin typeface="Bookman Old Style" pitchFamily="18" charset="0"/>
              </a:rPr>
              <a:t>Клуб</a:t>
            </a:r>
          </a:p>
          <a:p>
            <a:pPr algn="ctr"/>
            <a:r>
              <a:rPr lang="ru-RU" sz="1200" b="1">
                <a:solidFill>
                  <a:schemeClr val="bg2"/>
                </a:solidFill>
                <a:latin typeface="Bookman Old Style" pitchFamily="18" charset="0"/>
              </a:rPr>
              <a:t> «Светлячок»</a:t>
            </a:r>
          </a:p>
        </p:txBody>
      </p:sp>
      <p:sp>
        <p:nvSpPr>
          <p:cNvPr id="78865" name="Oval 17"/>
          <p:cNvSpPr>
            <a:spLocks noChangeArrowheads="1"/>
          </p:cNvSpPr>
          <p:nvPr/>
        </p:nvSpPr>
        <p:spPr bwMode="auto">
          <a:xfrm>
            <a:off x="7380288" y="2636838"/>
            <a:ext cx="1763712" cy="647700"/>
          </a:xfrm>
          <a:prstGeom prst="ellipse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 b="1">
                <a:solidFill>
                  <a:schemeClr val="bg2"/>
                </a:solidFill>
                <a:latin typeface="Bookman Old Style" pitchFamily="18" charset="0"/>
              </a:rPr>
              <a:t>Социальный</a:t>
            </a:r>
          </a:p>
          <a:p>
            <a:pPr algn="ctr"/>
            <a:r>
              <a:rPr lang="ru-RU" sz="1200" b="1">
                <a:solidFill>
                  <a:schemeClr val="bg2"/>
                </a:solidFill>
                <a:latin typeface="Bookman Old Style" pitchFamily="18" charset="0"/>
              </a:rPr>
              <a:t> проект </a:t>
            </a:r>
          </a:p>
          <a:p>
            <a:pPr algn="ctr"/>
            <a:r>
              <a:rPr lang="ru-RU" sz="1200" b="1">
                <a:solidFill>
                  <a:schemeClr val="bg2"/>
                </a:solidFill>
                <a:latin typeface="Bookman Old Style" pitchFamily="18" charset="0"/>
              </a:rPr>
              <a:t>«Наш дом-театр»</a:t>
            </a:r>
          </a:p>
        </p:txBody>
      </p:sp>
      <p:sp>
        <p:nvSpPr>
          <p:cNvPr id="78866" name="Oval 18"/>
          <p:cNvSpPr>
            <a:spLocks noChangeArrowheads="1"/>
          </p:cNvSpPr>
          <p:nvPr/>
        </p:nvSpPr>
        <p:spPr bwMode="auto">
          <a:xfrm>
            <a:off x="3492500" y="2852738"/>
            <a:ext cx="1512888" cy="433387"/>
          </a:xfrm>
          <a:prstGeom prst="ellipse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 b="1">
                <a:solidFill>
                  <a:schemeClr val="bg2"/>
                </a:solidFill>
                <a:latin typeface="Bookman Old Style" pitchFamily="18" charset="0"/>
              </a:rPr>
              <a:t>Кабинет </a:t>
            </a:r>
          </a:p>
          <a:p>
            <a:pPr algn="ctr"/>
            <a:r>
              <a:rPr lang="ru-RU" sz="1200" b="1">
                <a:solidFill>
                  <a:schemeClr val="bg2"/>
                </a:solidFill>
                <a:latin typeface="Bookman Old Style" pitchFamily="18" charset="0"/>
              </a:rPr>
              <a:t>массажа</a:t>
            </a:r>
          </a:p>
        </p:txBody>
      </p:sp>
      <p:sp>
        <p:nvSpPr>
          <p:cNvPr id="78867" name="Oval 19"/>
          <p:cNvSpPr>
            <a:spLocks noChangeArrowheads="1"/>
          </p:cNvSpPr>
          <p:nvPr/>
        </p:nvSpPr>
        <p:spPr bwMode="auto">
          <a:xfrm>
            <a:off x="3779838" y="3500438"/>
            <a:ext cx="1368425" cy="287337"/>
          </a:xfrm>
          <a:prstGeom prst="ellipse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 b="1">
                <a:solidFill>
                  <a:schemeClr val="bg2"/>
                </a:solidFill>
                <a:latin typeface="Bookman Old Style" pitchFamily="18" charset="0"/>
              </a:rPr>
              <a:t>Зал ЛФК</a:t>
            </a:r>
          </a:p>
        </p:txBody>
      </p:sp>
      <p:sp>
        <p:nvSpPr>
          <p:cNvPr id="78868" name="Oval 20"/>
          <p:cNvSpPr>
            <a:spLocks noChangeArrowheads="1"/>
          </p:cNvSpPr>
          <p:nvPr/>
        </p:nvSpPr>
        <p:spPr bwMode="auto">
          <a:xfrm>
            <a:off x="5003800" y="2708275"/>
            <a:ext cx="1512888" cy="433388"/>
          </a:xfrm>
          <a:prstGeom prst="ellipse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 b="1">
                <a:solidFill>
                  <a:schemeClr val="bg2"/>
                </a:solidFill>
                <a:latin typeface="Bookman Old Style" pitchFamily="18" charset="0"/>
              </a:rPr>
              <a:t>Кабинет</a:t>
            </a:r>
          </a:p>
          <a:p>
            <a:pPr algn="ctr"/>
            <a:r>
              <a:rPr lang="ru-RU" sz="1200" b="1">
                <a:latin typeface="Bookman Old Style" pitchFamily="18" charset="0"/>
              </a:rPr>
              <a:t> </a:t>
            </a:r>
            <a:r>
              <a:rPr lang="ru-RU" sz="1200" b="1">
                <a:solidFill>
                  <a:schemeClr val="bg2"/>
                </a:solidFill>
                <a:latin typeface="Bookman Old Style" pitchFamily="18" charset="0"/>
              </a:rPr>
              <a:t>физиолечения</a:t>
            </a:r>
          </a:p>
        </p:txBody>
      </p:sp>
      <p:sp>
        <p:nvSpPr>
          <p:cNvPr id="78869" name="Oval 21"/>
          <p:cNvSpPr>
            <a:spLocks noChangeArrowheads="1"/>
          </p:cNvSpPr>
          <p:nvPr/>
        </p:nvSpPr>
        <p:spPr bwMode="auto">
          <a:xfrm>
            <a:off x="7092950" y="3429000"/>
            <a:ext cx="1798638" cy="647700"/>
          </a:xfrm>
          <a:prstGeom prst="ellipse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 b="1">
                <a:solidFill>
                  <a:schemeClr val="bg2"/>
                </a:solidFill>
                <a:latin typeface="Bookman Old Style" pitchFamily="18" charset="0"/>
              </a:rPr>
              <a:t>Лагеря</a:t>
            </a:r>
          </a:p>
          <a:p>
            <a:pPr algn="ctr"/>
            <a:r>
              <a:rPr lang="ru-RU" sz="1200" b="1">
                <a:solidFill>
                  <a:schemeClr val="bg2"/>
                </a:solidFill>
                <a:latin typeface="Bookman Old Style" pitchFamily="18" charset="0"/>
              </a:rPr>
              <a:t> дневного</a:t>
            </a:r>
          </a:p>
          <a:p>
            <a:pPr algn="ctr"/>
            <a:r>
              <a:rPr lang="ru-RU" sz="1200" b="1">
                <a:solidFill>
                  <a:schemeClr val="bg2"/>
                </a:solidFill>
                <a:latin typeface="Bookman Old Style" pitchFamily="18" charset="0"/>
              </a:rPr>
              <a:t> пребывания</a:t>
            </a:r>
          </a:p>
        </p:txBody>
      </p:sp>
      <p:sp>
        <p:nvSpPr>
          <p:cNvPr id="78870" name="Oval 22"/>
          <p:cNvSpPr>
            <a:spLocks noChangeArrowheads="1"/>
          </p:cNvSpPr>
          <p:nvPr/>
        </p:nvSpPr>
        <p:spPr bwMode="auto">
          <a:xfrm>
            <a:off x="107950" y="5589588"/>
            <a:ext cx="1368425" cy="287337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 b="1">
                <a:solidFill>
                  <a:schemeClr val="bg2"/>
                </a:solidFill>
                <a:latin typeface="Bookman Old Style" pitchFamily="18" charset="0"/>
              </a:rPr>
              <a:t>Психолог</a:t>
            </a:r>
          </a:p>
        </p:txBody>
      </p:sp>
      <p:sp>
        <p:nvSpPr>
          <p:cNvPr id="78871" name="Oval 23"/>
          <p:cNvSpPr>
            <a:spLocks noChangeArrowheads="1"/>
          </p:cNvSpPr>
          <p:nvPr/>
        </p:nvSpPr>
        <p:spPr bwMode="auto">
          <a:xfrm>
            <a:off x="4859338" y="5661025"/>
            <a:ext cx="1441450" cy="360363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 b="1">
                <a:solidFill>
                  <a:schemeClr val="bg2"/>
                </a:solidFill>
                <a:latin typeface="Bookman Old Style" pitchFamily="18" charset="0"/>
              </a:rPr>
              <a:t>Юрисконсульт</a:t>
            </a:r>
          </a:p>
        </p:txBody>
      </p:sp>
      <p:sp>
        <p:nvSpPr>
          <p:cNvPr id="78872" name="Oval 24"/>
          <p:cNvSpPr>
            <a:spLocks noChangeArrowheads="1"/>
          </p:cNvSpPr>
          <p:nvPr/>
        </p:nvSpPr>
        <p:spPr bwMode="auto">
          <a:xfrm>
            <a:off x="5724525" y="6092825"/>
            <a:ext cx="1727200" cy="576263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 b="1">
                <a:solidFill>
                  <a:schemeClr val="bg2"/>
                </a:solidFill>
                <a:latin typeface="Bookman Old Style" pitchFamily="18" charset="0"/>
              </a:rPr>
              <a:t>Благотворительные</a:t>
            </a:r>
          </a:p>
          <a:p>
            <a:pPr algn="ctr"/>
            <a:r>
              <a:rPr lang="ru-RU" sz="1200" b="1">
                <a:latin typeface="Bookman Old Style" pitchFamily="18" charset="0"/>
              </a:rPr>
              <a:t> </a:t>
            </a:r>
            <a:r>
              <a:rPr lang="ru-RU" sz="1200" b="1">
                <a:solidFill>
                  <a:schemeClr val="bg2"/>
                </a:solidFill>
                <a:latin typeface="Bookman Old Style" pitchFamily="18" charset="0"/>
              </a:rPr>
              <a:t>акции</a:t>
            </a:r>
          </a:p>
        </p:txBody>
      </p:sp>
      <p:sp>
        <p:nvSpPr>
          <p:cNvPr id="78873" name="Oval 25"/>
          <p:cNvSpPr>
            <a:spLocks noChangeArrowheads="1"/>
          </p:cNvSpPr>
          <p:nvPr/>
        </p:nvSpPr>
        <p:spPr bwMode="auto">
          <a:xfrm>
            <a:off x="6516688" y="5589588"/>
            <a:ext cx="1511300" cy="4318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 b="1">
                <a:solidFill>
                  <a:schemeClr val="bg2"/>
                </a:solidFill>
                <a:latin typeface="Bookman Old Style" pitchFamily="18" charset="0"/>
              </a:rPr>
              <a:t>Психолог</a:t>
            </a:r>
          </a:p>
        </p:txBody>
      </p:sp>
      <p:sp>
        <p:nvSpPr>
          <p:cNvPr id="78874" name="Oval 26"/>
          <p:cNvSpPr>
            <a:spLocks noChangeArrowheads="1"/>
          </p:cNvSpPr>
          <p:nvPr/>
        </p:nvSpPr>
        <p:spPr bwMode="auto">
          <a:xfrm>
            <a:off x="5219700" y="3429000"/>
            <a:ext cx="1368425" cy="287338"/>
          </a:xfrm>
          <a:prstGeom prst="ellipse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 b="1">
                <a:solidFill>
                  <a:schemeClr val="bg2"/>
                </a:solidFill>
                <a:latin typeface="Bookman Old Style" pitchFamily="18" charset="0"/>
              </a:rPr>
              <a:t>Психолог</a:t>
            </a:r>
          </a:p>
        </p:txBody>
      </p:sp>
      <p:sp>
        <p:nvSpPr>
          <p:cNvPr id="78875" name="Line 27"/>
          <p:cNvSpPr>
            <a:spLocks noChangeShapeType="1"/>
          </p:cNvSpPr>
          <p:nvPr/>
        </p:nvSpPr>
        <p:spPr bwMode="auto">
          <a:xfrm flipH="1">
            <a:off x="1979613" y="1484313"/>
            <a:ext cx="287337" cy="2889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8876" name="Line 28"/>
          <p:cNvSpPr>
            <a:spLocks noChangeShapeType="1"/>
          </p:cNvSpPr>
          <p:nvPr/>
        </p:nvSpPr>
        <p:spPr bwMode="auto">
          <a:xfrm>
            <a:off x="6443663" y="1484313"/>
            <a:ext cx="504825" cy="36036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8877" name="Line 29"/>
          <p:cNvSpPr>
            <a:spLocks noChangeShapeType="1"/>
          </p:cNvSpPr>
          <p:nvPr/>
        </p:nvSpPr>
        <p:spPr bwMode="auto">
          <a:xfrm flipH="1">
            <a:off x="4859338" y="1557338"/>
            <a:ext cx="0" cy="2873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78878" name="Picture 30" descr="Logotip_Fon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329" t="38831" r="35461" b="38841"/>
          <a:stretch>
            <a:fillRect/>
          </a:stretch>
        </p:blipFill>
        <p:spPr bwMode="auto">
          <a:xfrm>
            <a:off x="8027988" y="0"/>
            <a:ext cx="1000125" cy="10445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Oval 2"/>
          <p:cNvSpPr>
            <a:spLocks noChangeArrowheads="1"/>
          </p:cNvSpPr>
          <p:nvPr/>
        </p:nvSpPr>
        <p:spPr bwMode="auto">
          <a:xfrm rot="24982789">
            <a:off x="4406900" y="5035550"/>
            <a:ext cx="2492375" cy="115252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bg2"/>
                </a:solidFill>
                <a:latin typeface="Bookman Old Style" pitchFamily="18" charset="0"/>
              </a:rPr>
              <a:t>«Морской залив»</a:t>
            </a:r>
          </a:p>
        </p:txBody>
      </p:sp>
      <p:sp>
        <p:nvSpPr>
          <p:cNvPr id="79875" name="Oval 3"/>
          <p:cNvSpPr>
            <a:spLocks noChangeArrowheads="1"/>
          </p:cNvSpPr>
          <p:nvPr/>
        </p:nvSpPr>
        <p:spPr bwMode="auto">
          <a:xfrm rot="-1000526">
            <a:off x="3562350" y="825500"/>
            <a:ext cx="1008063" cy="2303463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bg2"/>
                </a:solidFill>
                <a:latin typeface="Bookman Old Style" pitchFamily="18" charset="0"/>
              </a:rPr>
              <a:t>ФСПН</a:t>
            </a: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000" b="1">
                <a:solidFill>
                  <a:schemeClr val="tx2"/>
                </a:solidFill>
                <a:latin typeface="Bookman Old Style" pitchFamily="18" charset="0"/>
              </a:rPr>
              <a:t>Используемые ресурсы Новосибирской области</a:t>
            </a:r>
          </a:p>
        </p:txBody>
      </p:sp>
      <p:pic>
        <p:nvPicPr>
          <p:cNvPr id="79877" name="Picture 5" descr="Logotip_Fon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329" t="38831" r="35461" b="38841"/>
          <a:stretch>
            <a:fillRect/>
          </a:stretch>
        </p:blipFill>
        <p:spPr bwMode="auto">
          <a:xfrm>
            <a:off x="8027988" y="0"/>
            <a:ext cx="1000125" cy="10445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79878" name="Oval 6"/>
          <p:cNvSpPr>
            <a:spLocks noChangeArrowheads="1"/>
          </p:cNvSpPr>
          <p:nvPr/>
        </p:nvSpPr>
        <p:spPr bwMode="auto">
          <a:xfrm>
            <a:off x="3563938" y="2997200"/>
            <a:ext cx="1871662" cy="17272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2"/>
                </a:solidFill>
                <a:latin typeface="Bookman Old Style" pitchFamily="18" charset="0"/>
              </a:rPr>
              <a:t>КЦСОН</a:t>
            </a:r>
          </a:p>
        </p:txBody>
      </p:sp>
      <p:sp>
        <p:nvSpPr>
          <p:cNvPr id="79879" name="Oval 7"/>
          <p:cNvSpPr>
            <a:spLocks noChangeArrowheads="1"/>
          </p:cNvSpPr>
          <p:nvPr/>
        </p:nvSpPr>
        <p:spPr bwMode="auto">
          <a:xfrm>
            <a:off x="5435600" y="3357563"/>
            <a:ext cx="2447925" cy="863600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bg2"/>
                </a:solidFill>
                <a:latin typeface="Bookman Old Style" pitchFamily="18" charset="0"/>
              </a:rPr>
              <a:t>«Радуга»</a:t>
            </a:r>
          </a:p>
        </p:txBody>
      </p:sp>
      <p:sp>
        <p:nvSpPr>
          <p:cNvPr id="79880" name="Oval 8"/>
          <p:cNvSpPr>
            <a:spLocks noChangeArrowheads="1"/>
          </p:cNvSpPr>
          <p:nvPr/>
        </p:nvSpPr>
        <p:spPr bwMode="auto">
          <a:xfrm rot="557557">
            <a:off x="1187450" y="2997200"/>
            <a:ext cx="2376488" cy="863600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2"/>
                </a:solidFill>
                <a:latin typeface="Bookman Old Style" pitchFamily="18" charset="0"/>
              </a:rPr>
              <a:t>Загородные ДОЛ</a:t>
            </a:r>
          </a:p>
        </p:txBody>
      </p:sp>
      <p:sp>
        <p:nvSpPr>
          <p:cNvPr id="79881" name="Oval 9"/>
          <p:cNvSpPr>
            <a:spLocks noChangeArrowheads="1"/>
          </p:cNvSpPr>
          <p:nvPr/>
        </p:nvSpPr>
        <p:spPr bwMode="auto">
          <a:xfrm rot="-2973637">
            <a:off x="1584325" y="5049838"/>
            <a:ext cx="2879725" cy="1079500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bg2"/>
                </a:solidFill>
                <a:latin typeface="Bookman Old Style" pitchFamily="18" charset="0"/>
              </a:rPr>
              <a:t>ОРЦ для </a:t>
            </a:r>
          </a:p>
          <a:p>
            <a:pPr algn="ctr"/>
            <a:r>
              <a:rPr lang="ru-RU" sz="1600" b="1">
                <a:solidFill>
                  <a:schemeClr val="bg2"/>
                </a:solidFill>
                <a:latin typeface="Bookman Old Style" pitchFamily="18" charset="0"/>
              </a:rPr>
              <a:t>детей-инвалидов</a:t>
            </a:r>
          </a:p>
        </p:txBody>
      </p:sp>
      <p:sp>
        <p:nvSpPr>
          <p:cNvPr id="79882" name="Oval 10"/>
          <p:cNvSpPr>
            <a:spLocks noChangeArrowheads="1"/>
          </p:cNvSpPr>
          <p:nvPr/>
        </p:nvSpPr>
        <p:spPr bwMode="auto">
          <a:xfrm rot="-3380434">
            <a:off x="4247356" y="1521620"/>
            <a:ext cx="2447925" cy="1077912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bg2"/>
                </a:solidFill>
                <a:latin typeface="Bookman Old Style" pitchFamily="18" charset="0"/>
              </a:rPr>
              <a:t>ОЦПД</a:t>
            </a:r>
          </a:p>
        </p:txBody>
      </p:sp>
      <p:sp>
        <p:nvSpPr>
          <p:cNvPr id="79883" name="Oval 11"/>
          <p:cNvSpPr>
            <a:spLocks noChangeArrowheads="1"/>
          </p:cNvSpPr>
          <p:nvPr/>
        </p:nvSpPr>
        <p:spPr bwMode="auto">
          <a:xfrm rot="-1650938">
            <a:off x="5219700" y="2349500"/>
            <a:ext cx="2232025" cy="935038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bg2"/>
                </a:solidFill>
                <a:latin typeface="Bookman Old Style" pitchFamily="18" charset="0"/>
              </a:rPr>
              <a:t>«Снегири»</a:t>
            </a:r>
          </a:p>
        </p:txBody>
      </p:sp>
      <p:sp>
        <p:nvSpPr>
          <p:cNvPr id="79884" name="Oval 12"/>
          <p:cNvSpPr>
            <a:spLocks noChangeArrowheads="1"/>
          </p:cNvSpPr>
          <p:nvPr/>
        </p:nvSpPr>
        <p:spPr bwMode="auto">
          <a:xfrm rot="1310941">
            <a:off x="5219700" y="4292600"/>
            <a:ext cx="2735263" cy="98107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bg2"/>
                </a:solidFill>
                <a:latin typeface="Bookman Old Style" pitchFamily="18" charset="0"/>
              </a:rPr>
              <a:t>«Виктория»</a:t>
            </a:r>
          </a:p>
        </p:txBody>
      </p:sp>
      <p:sp>
        <p:nvSpPr>
          <p:cNvPr id="79885" name="Oval 13"/>
          <p:cNvSpPr>
            <a:spLocks noChangeArrowheads="1"/>
          </p:cNvSpPr>
          <p:nvPr/>
        </p:nvSpPr>
        <p:spPr bwMode="auto">
          <a:xfrm rot="16200000">
            <a:off x="3173412" y="5259388"/>
            <a:ext cx="2436813" cy="1081088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bg2"/>
                </a:solidFill>
                <a:latin typeface="Bookman Old Style" pitchFamily="18" charset="0"/>
              </a:rPr>
              <a:t>«Парус»</a:t>
            </a:r>
          </a:p>
        </p:txBody>
      </p:sp>
      <p:sp>
        <p:nvSpPr>
          <p:cNvPr id="79886" name="Oval 14"/>
          <p:cNvSpPr>
            <a:spLocks noChangeArrowheads="1"/>
          </p:cNvSpPr>
          <p:nvPr/>
        </p:nvSpPr>
        <p:spPr bwMode="auto">
          <a:xfrm rot="2101549">
            <a:off x="1331913" y="1844675"/>
            <a:ext cx="2879725" cy="1079500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2"/>
                </a:solidFill>
                <a:latin typeface="Bookman Old Style" pitchFamily="18" charset="0"/>
              </a:rPr>
              <a:t>Санатории</a:t>
            </a:r>
          </a:p>
        </p:txBody>
      </p:sp>
      <p:sp>
        <p:nvSpPr>
          <p:cNvPr id="79887" name="Oval 15"/>
          <p:cNvSpPr>
            <a:spLocks noChangeArrowheads="1"/>
          </p:cNvSpPr>
          <p:nvPr/>
        </p:nvSpPr>
        <p:spPr bwMode="auto">
          <a:xfrm rot="-816715">
            <a:off x="827088" y="4005263"/>
            <a:ext cx="2868612" cy="1008062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bg2"/>
                </a:solidFill>
                <a:latin typeface="Bookman Old Style" pitchFamily="18" charset="0"/>
              </a:rPr>
              <a:t>Ояшинский </a:t>
            </a:r>
          </a:p>
          <a:p>
            <a:pPr algn="ctr"/>
            <a:r>
              <a:rPr lang="ru-RU" sz="1600" b="1">
                <a:solidFill>
                  <a:schemeClr val="bg2"/>
                </a:solidFill>
                <a:latin typeface="Bookman Old Style" pitchFamily="18" charset="0"/>
              </a:rPr>
              <a:t>дом-интернат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5" name="Line 91"/>
          <p:cNvSpPr>
            <a:spLocks noChangeShapeType="1"/>
          </p:cNvSpPr>
          <p:nvPr/>
        </p:nvSpPr>
        <p:spPr bwMode="auto">
          <a:xfrm flipH="1" flipV="1">
            <a:off x="323850" y="2205038"/>
            <a:ext cx="0" cy="2376487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49" name="Line 85"/>
          <p:cNvSpPr>
            <a:spLocks noChangeShapeType="1"/>
          </p:cNvSpPr>
          <p:nvPr/>
        </p:nvSpPr>
        <p:spPr bwMode="auto">
          <a:xfrm flipH="1" flipV="1">
            <a:off x="250825" y="2205038"/>
            <a:ext cx="0" cy="4032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46" name="Line 82"/>
          <p:cNvSpPr>
            <a:spLocks noChangeShapeType="1"/>
          </p:cNvSpPr>
          <p:nvPr/>
        </p:nvSpPr>
        <p:spPr bwMode="auto">
          <a:xfrm flipH="1" flipV="1">
            <a:off x="8027988" y="3213100"/>
            <a:ext cx="0" cy="273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45" name="Line 81"/>
          <p:cNvSpPr>
            <a:spLocks noChangeShapeType="1"/>
          </p:cNvSpPr>
          <p:nvPr/>
        </p:nvSpPr>
        <p:spPr bwMode="auto">
          <a:xfrm>
            <a:off x="468313" y="3068638"/>
            <a:ext cx="2590800" cy="2881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31" name="Line 67"/>
          <p:cNvSpPr>
            <a:spLocks noChangeShapeType="1"/>
          </p:cNvSpPr>
          <p:nvPr/>
        </p:nvSpPr>
        <p:spPr bwMode="auto">
          <a:xfrm>
            <a:off x="971550" y="3068638"/>
            <a:ext cx="1728788" cy="17287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7" name="AutoShape 13"/>
          <p:cNvSpPr>
            <a:spLocks noChangeArrowheads="1"/>
          </p:cNvSpPr>
          <p:nvPr/>
        </p:nvSpPr>
        <p:spPr bwMode="auto">
          <a:xfrm>
            <a:off x="107950" y="2708275"/>
            <a:ext cx="1512888" cy="360363"/>
          </a:xfrm>
          <a:prstGeom prst="wedgeRectCallout">
            <a:avLst>
              <a:gd name="adj1" fmla="val 119676"/>
              <a:gd name="adj2" fmla="val -205505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900">
                <a:solidFill>
                  <a:schemeClr val="tx2"/>
                </a:solidFill>
                <a:latin typeface="Bookman Old Style" pitchFamily="18" charset="0"/>
              </a:rPr>
              <a:t>Выездная мобильная бригада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50825" y="260350"/>
            <a:ext cx="7416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tx2"/>
                </a:solidFill>
                <a:latin typeface="Bookman Old Style" pitchFamily="18" charset="0"/>
              </a:rPr>
              <a:t>Общая  схема системы работы с семьей </a:t>
            </a:r>
          </a:p>
          <a:p>
            <a:pPr algn="ctr"/>
            <a:r>
              <a:rPr lang="ru-RU" sz="2000" b="1">
                <a:solidFill>
                  <a:schemeClr val="tx2"/>
                </a:solidFill>
                <a:latin typeface="Bookman Old Style" pitchFamily="18" charset="0"/>
              </a:rPr>
              <a:t>по профилактике социального сиротства </a:t>
            </a:r>
          </a:p>
          <a:p>
            <a:pPr algn="ctr"/>
            <a:r>
              <a:rPr lang="ru-RU" sz="2000" b="1">
                <a:solidFill>
                  <a:schemeClr val="tx2"/>
                </a:solidFill>
                <a:latin typeface="Bookman Old Style" pitchFamily="18" charset="0"/>
              </a:rPr>
              <a:t>на территории Ордынского района</a:t>
            </a:r>
          </a:p>
        </p:txBody>
      </p:sp>
      <p:pic>
        <p:nvPicPr>
          <p:cNvPr id="11269" name="Picture 5" descr="Logotip_Fon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329" t="38831" r="35461" b="38841"/>
          <a:stretch>
            <a:fillRect/>
          </a:stretch>
        </p:blipFill>
        <p:spPr bwMode="auto">
          <a:xfrm>
            <a:off x="8027988" y="115888"/>
            <a:ext cx="1000125" cy="10445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1835150" y="2349500"/>
            <a:ext cx="2663825" cy="503238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900">
                <a:solidFill>
                  <a:schemeClr val="tx2"/>
                </a:solidFill>
                <a:latin typeface="Bookman Old Style" pitchFamily="18" charset="0"/>
              </a:rPr>
              <a:t>Представители органов и учреждений, действующих на территории в интересах  семьи и детей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4643438" y="2276475"/>
            <a:ext cx="1441450" cy="360363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900">
                <a:solidFill>
                  <a:schemeClr val="bg2"/>
                </a:solidFill>
                <a:latin typeface="Bookman Old Style" pitchFamily="18" charset="0"/>
              </a:rPr>
              <a:t>Сигнал о семейном неблагополучии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2555875" y="1916113"/>
            <a:ext cx="2447925" cy="21590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900">
                <a:solidFill>
                  <a:schemeClr val="tx2"/>
                </a:solidFill>
                <a:latin typeface="Bookman Old Style" pitchFamily="18" charset="0"/>
              </a:rPr>
              <a:t>МБУ Ордынского района «КЦСОН»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250825" y="1844675"/>
            <a:ext cx="2087563" cy="360363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900">
                <a:solidFill>
                  <a:schemeClr val="tx2"/>
                </a:solidFill>
                <a:latin typeface="Bookman Old Style" pitchFamily="18" charset="0"/>
              </a:rPr>
              <a:t>Районный межведомственный  консилиум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4356100" y="1268413"/>
            <a:ext cx="2016125" cy="288925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000">
                <a:solidFill>
                  <a:srgbClr val="FFFF99"/>
                </a:solidFill>
                <a:latin typeface="Bookman Old Style" pitchFamily="18" charset="0"/>
              </a:rPr>
              <a:t>Администрация района</a:t>
            </a:r>
            <a:endParaRPr lang="ru-RU" sz="1000">
              <a:latin typeface="Bookman Old Style" pitchFamily="18" charset="0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268538" y="1412875"/>
            <a:ext cx="2232025" cy="360363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800">
                <a:solidFill>
                  <a:schemeClr val="tx2"/>
                </a:solidFill>
                <a:latin typeface="Bookman Old Style" pitchFamily="18" charset="0"/>
              </a:rPr>
              <a:t>Зам. главы администрации района </a:t>
            </a:r>
          </a:p>
          <a:p>
            <a:pPr algn="ctr"/>
            <a:r>
              <a:rPr lang="ru-RU" sz="800">
                <a:solidFill>
                  <a:schemeClr val="tx2"/>
                </a:solidFill>
                <a:latin typeface="Bookman Old Style" pitchFamily="18" charset="0"/>
              </a:rPr>
              <a:t>по социальным вопросам</a:t>
            </a:r>
          </a:p>
        </p:txBody>
      </p:sp>
      <p:sp>
        <p:nvSpPr>
          <p:cNvPr id="11276" name="AutoShape 12"/>
          <p:cNvSpPr>
            <a:spLocks noChangeArrowheads="1"/>
          </p:cNvSpPr>
          <p:nvPr/>
        </p:nvSpPr>
        <p:spPr bwMode="auto">
          <a:xfrm>
            <a:off x="6443663" y="1125538"/>
            <a:ext cx="1512887" cy="360362"/>
          </a:xfrm>
          <a:prstGeom prst="wedgeRectCallout">
            <a:avLst>
              <a:gd name="adj1" fmla="val -150208"/>
              <a:gd name="adj2" fmla="val 207269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900">
                <a:solidFill>
                  <a:schemeClr val="tx2"/>
                </a:solidFill>
                <a:latin typeface="Bookman Old Style" pitchFamily="18" charset="0"/>
              </a:rPr>
              <a:t>Зав. отделения, ответственный за УСС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7885113" y="1773238"/>
            <a:ext cx="792162" cy="21590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900">
                <a:solidFill>
                  <a:schemeClr val="tx2"/>
                </a:solidFill>
                <a:latin typeface="Bookman Old Style" pitchFamily="18" charset="0"/>
              </a:rPr>
              <a:t>Главы МО</a:t>
            </a:r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1619250" y="3213100"/>
            <a:ext cx="1944688" cy="503238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900">
                <a:solidFill>
                  <a:schemeClr val="tx2"/>
                </a:solidFill>
                <a:latin typeface="Bookman Old Style" pitchFamily="18" charset="0"/>
              </a:rPr>
              <a:t>Информирование о случаях нарушения прав ребенка и иных членах семьи</a:t>
            </a:r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3779838" y="3213100"/>
            <a:ext cx="1728787" cy="503238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900">
                <a:solidFill>
                  <a:schemeClr val="tx2"/>
                </a:solidFill>
                <a:latin typeface="Bookman Old Style" pitchFamily="18" charset="0"/>
              </a:rPr>
              <a:t>Организация встреч и налаживание взаимодействия с семьей</a:t>
            </a:r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4643438" y="2781300"/>
            <a:ext cx="1296987" cy="215900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900">
                <a:solidFill>
                  <a:schemeClr val="bg2"/>
                </a:solidFill>
                <a:latin typeface="Bookman Old Style" pitchFamily="18" charset="0"/>
              </a:rPr>
              <a:t>Специалист УСС</a:t>
            </a:r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2843213" y="4292600"/>
            <a:ext cx="1871662" cy="288925"/>
          </a:xfrm>
          <a:prstGeom prst="rect">
            <a:avLst/>
          </a:prstGeom>
          <a:solidFill>
            <a:srgbClr val="D7FF6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900" b="1">
                <a:solidFill>
                  <a:schemeClr val="bg2"/>
                </a:solidFill>
                <a:latin typeface="Bookman Old Style" pitchFamily="18" charset="0"/>
              </a:rPr>
              <a:t>ОТКРЫТИЕ СЛУЧАЯ</a:t>
            </a:r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5940425" y="3500438"/>
            <a:ext cx="1079500" cy="360362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900">
                <a:solidFill>
                  <a:schemeClr val="tx2"/>
                </a:solidFill>
                <a:latin typeface="Bookman Old Style" pitchFamily="18" charset="0"/>
              </a:rPr>
              <a:t>Социальное картирование</a:t>
            </a:r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7667625" y="2492375"/>
            <a:ext cx="1296988" cy="719138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900">
                <a:solidFill>
                  <a:schemeClr val="tx2"/>
                </a:solidFill>
                <a:latin typeface="Bookman Old Style" pitchFamily="18" charset="0"/>
              </a:rPr>
              <a:t>Территориальный Совет при главе муниципального образования</a:t>
            </a:r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6084888" y="2924175"/>
            <a:ext cx="1439862" cy="43180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900">
                <a:solidFill>
                  <a:schemeClr val="tx2"/>
                </a:solidFill>
                <a:latin typeface="Bookman Old Style" pitchFamily="18" charset="0"/>
              </a:rPr>
              <a:t>Представители местного сообщества</a:t>
            </a:r>
          </a:p>
        </p:txBody>
      </p:sp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2268538" y="5013325"/>
            <a:ext cx="1295400" cy="21590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900" b="1">
                <a:solidFill>
                  <a:schemeClr val="tx2"/>
                </a:solidFill>
                <a:latin typeface="Bookman Old Style" pitchFamily="18" charset="0"/>
              </a:rPr>
              <a:t>Сложный случай</a:t>
            </a:r>
          </a:p>
        </p:txBody>
      </p:sp>
      <p:sp>
        <p:nvSpPr>
          <p:cNvPr id="11287" name="Rectangle 23"/>
          <p:cNvSpPr>
            <a:spLocks noChangeArrowheads="1"/>
          </p:cNvSpPr>
          <p:nvPr/>
        </p:nvSpPr>
        <p:spPr bwMode="auto">
          <a:xfrm>
            <a:off x="3779838" y="3933825"/>
            <a:ext cx="1511300" cy="21590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900">
                <a:solidFill>
                  <a:schemeClr val="tx2"/>
                </a:solidFill>
                <a:latin typeface="Bookman Old Style" pitchFamily="18" charset="0"/>
              </a:rPr>
              <a:t>Согласие на контакт</a:t>
            </a:r>
          </a:p>
        </p:txBody>
      </p:sp>
      <p:sp>
        <p:nvSpPr>
          <p:cNvPr id="11288" name="Rectangle 24"/>
          <p:cNvSpPr>
            <a:spLocks noChangeArrowheads="1"/>
          </p:cNvSpPr>
          <p:nvPr/>
        </p:nvSpPr>
        <p:spPr bwMode="auto">
          <a:xfrm>
            <a:off x="1979613" y="3933825"/>
            <a:ext cx="1512887" cy="21590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900">
                <a:solidFill>
                  <a:schemeClr val="tx2"/>
                </a:solidFill>
                <a:latin typeface="Bookman Old Style" pitchFamily="18" charset="0"/>
              </a:rPr>
              <a:t>Отказ от контакта</a:t>
            </a:r>
          </a:p>
        </p:txBody>
      </p:sp>
      <p:sp>
        <p:nvSpPr>
          <p:cNvPr id="11289" name="Rectangle 25"/>
          <p:cNvSpPr>
            <a:spLocks noChangeArrowheads="1"/>
          </p:cNvSpPr>
          <p:nvPr/>
        </p:nvSpPr>
        <p:spPr bwMode="auto">
          <a:xfrm>
            <a:off x="3132138" y="6237288"/>
            <a:ext cx="1728787" cy="503237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900">
                <a:solidFill>
                  <a:schemeClr val="tx2"/>
                </a:solidFill>
                <a:latin typeface="Bookman Old Style" pitchFamily="18" charset="0"/>
              </a:rPr>
              <a:t>Оценка результатов реализации ИПР, принятие решения</a:t>
            </a:r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3059113" y="5300663"/>
            <a:ext cx="1728787" cy="21590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900">
                <a:solidFill>
                  <a:schemeClr val="tx2"/>
                </a:solidFill>
                <a:latin typeface="Bookman Old Style" pitchFamily="18" charset="0"/>
              </a:rPr>
              <a:t>Разработка ИПР</a:t>
            </a:r>
          </a:p>
        </p:txBody>
      </p:sp>
      <p:sp>
        <p:nvSpPr>
          <p:cNvPr id="11291" name="Rectangle 27"/>
          <p:cNvSpPr>
            <a:spLocks noChangeArrowheads="1"/>
          </p:cNvSpPr>
          <p:nvPr/>
        </p:nvSpPr>
        <p:spPr bwMode="auto">
          <a:xfrm>
            <a:off x="4211638" y="5013325"/>
            <a:ext cx="1223962" cy="21590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900" b="1">
                <a:solidFill>
                  <a:schemeClr val="tx2"/>
                </a:solidFill>
                <a:latin typeface="Bookman Old Style" pitchFamily="18" charset="0"/>
              </a:rPr>
              <a:t>Простой случай</a:t>
            </a:r>
          </a:p>
        </p:txBody>
      </p:sp>
      <p:sp>
        <p:nvSpPr>
          <p:cNvPr id="11292" name="Oval 28"/>
          <p:cNvSpPr>
            <a:spLocks noChangeArrowheads="1"/>
          </p:cNvSpPr>
          <p:nvPr/>
        </p:nvSpPr>
        <p:spPr bwMode="auto">
          <a:xfrm>
            <a:off x="5003800" y="4292600"/>
            <a:ext cx="1728788" cy="360363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b="1">
                <a:solidFill>
                  <a:schemeClr val="bg2"/>
                </a:solidFill>
                <a:latin typeface="Bookman Old Style" pitchFamily="18" charset="0"/>
              </a:rPr>
              <a:t>СЕМЬЯ с ребенком</a:t>
            </a:r>
          </a:p>
        </p:txBody>
      </p:sp>
      <p:sp>
        <p:nvSpPr>
          <p:cNvPr id="11293" name="Rectangle 29"/>
          <p:cNvSpPr>
            <a:spLocks noChangeArrowheads="1"/>
          </p:cNvSpPr>
          <p:nvPr/>
        </p:nvSpPr>
        <p:spPr bwMode="auto">
          <a:xfrm>
            <a:off x="3059113" y="5589588"/>
            <a:ext cx="1728787" cy="21590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900">
                <a:solidFill>
                  <a:schemeClr val="tx2"/>
                </a:solidFill>
                <a:latin typeface="Bookman Old Style" pitchFamily="18" charset="0"/>
              </a:rPr>
              <a:t>Заключение соглашения</a:t>
            </a:r>
          </a:p>
        </p:txBody>
      </p:sp>
      <p:sp>
        <p:nvSpPr>
          <p:cNvPr id="11294" name="Rectangle 30"/>
          <p:cNvSpPr>
            <a:spLocks noChangeArrowheads="1"/>
          </p:cNvSpPr>
          <p:nvPr/>
        </p:nvSpPr>
        <p:spPr bwMode="auto">
          <a:xfrm>
            <a:off x="3059113" y="5876925"/>
            <a:ext cx="1728787" cy="21590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900">
                <a:solidFill>
                  <a:schemeClr val="tx2"/>
                </a:solidFill>
                <a:latin typeface="Bookman Old Style" pitchFamily="18" charset="0"/>
              </a:rPr>
              <a:t>Реализация ИПР </a:t>
            </a:r>
          </a:p>
        </p:txBody>
      </p:sp>
      <p:sp>
        <p:nvSpPr>
          <p:cNvPr id="11295" name="AutoShape 31"/>
          <p:cNvSpPr>
            <a:spLocks noChangeArrowheads="1"/>
          </p:cNvSpPr>
          <p:nvPr/>
        </p:nvSpPr>
        <p:spPr bwMode="auto">
          <a:xfrm>
            <a:off x="395288" y="5084763"/>
            <a:ext cx="1800225" cy="576262"/>
          </a:xfrm>
          <a:prstGeom prst="wedgeRectCallout">
            <a:avLst>
              <a:gd name="adj1" fmla="val 111463"/>
              <a:gd name="adj2" fmla="val 187741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900">
                <a:solidFill>
                  <a:schemeClr val="tx2"/>
                </a:solidFill>
                <a:latin typeface="Bookman Old Style" pitchFamily="18" charset="0"/>
              </a:rPr>
              <a:t>О полном закрытии случая и снятии семьи с внутреннего учета службы</a:t>
            </a:r>
          </a:p>
        </p:txBody>
      </p:sp>
      <p:sp>
        <p:nvSpPr>
          <p:cNvPr id="11296" name="AutoShape 32"/>
          <p:cNvSpPr>
            <a:spLocks noChangeArrowheads="1"/>
          </p:cNvSpPr>
          <p:nvPr/>
        </p:nvSpPr>
        <p:spPr bwMode="auto">
          <a:xfrm>
            <a:off x="395288" y="6381750"/>
            <a:ext cx="1512887" cy="360363"/>
          </a:xfrm>
          <a:prstGeom prst="wedgeRectCallout">
            <a:avLst>
              <a:gd name="adj1" fmla="val 144333"/>
              <a:gd name="adj2" fmla="val 1542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900">
                <a:solidFill>
                  <a:schemeClr val="tx2"/>
                </a:solidFill>
                <a:latin typeface="Bookman Old Style" pitchFamily="18" charset="0"/>
              </a:rPr>
              <a:t>Продление и корректировка ИПР</a:t>
            </a:r>
          </a:p>
        </p:txBody>
      </p:sp>
      <p:sp>
        <p:nvSpPr>
          <p:cNvPr id="11297" name="AutoShape 33"/>
          <p:cNvSpPr>
            <a:spLocks noChangeArrowheads="1"/>
          </p:cNvSpPr>
          <p:nvPr/>
        </p:nvSpPr>
        <p:spPr bwMode="auto">
          <a:xfrm>
            <a:off x="6443663" y="5949950"/>
            <a:ext cx="1873250" cy="719138"/>
          </a:xfrm>
          <a:prstGeom prst="wedgeRectCallout">
            <a:avLst>
              <a:gd name="adj1" fmla="val -139745"/>
              <a:gd name="adj2" fmla="val 31898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900">
              <a:solidFill>
                <a:schemeClr val="tx2"/>
              </a:solidFill>
              <a:latin typeface="Bookman Old Style" pitchFamily="18" charset="0"/>
            </a:endParaRPr>
          </a:p>
          <a:p>
            <a:pPr algn="ctr"/>
            <a:r>
              <a:rPr lang="ru-RU" sz="900">
                <a:solidFill>
                  <a:schemeClr val="tx2"/>
                </a:solidFill>
                <a:latin typeface="Bookman Old Style" pitchFamily="18" charset="0"/>
              </a:rPr>
              <a:t>Предварительное закрытие  случая с сохранением социального патронажа</a:t>
            </a:r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 flipH="1">
            <a:off x="1116013" y="1557338"/>
            <a:ext cx="115252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>
            <a:off x="1116013" y="1557338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 flipV="1">
            <a:off x="827088" y="2205038"/>
            <a:ext cx="0" cy="503237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01" name="Line 37"/>
          <p:cNvSpPr>
            <a:spLocks noChangeShapeType="1"/>
          </p:cNvSpPr>
          <p:nvPr/>
        </p:nvSpPr>
        <p:spPr bwMode="auto">
          <a:xfrm flipH="1">
            <a:off x="2339975" y="2060575"/>
            <a:ext cx="2159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 flipV="1">
            <a:off x="1835150" y="2205038"/>
            <a:ext cx="0" cy="144462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03" name="Line 39"/>
          <p:cNvSpPr>
            <a:spLocks noChangeShapeType="1"/>
          </p:cNvSpPr>
          <p:nvPr/>
        </p:nvSpPr>
        <p:spPr bwMode="auto">
          <a:xfrm>
            <a:off x="5940425" y="2779713"/>
            <a:ext cx="1727200" cy="1587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04" name="Line 40"/>
          <p:cNvSpPr>
            <a:spLocks noChangeShapeType="1"/>
          </p:cNvSpPr>
          <p:nvPr/>
        </p:nvSpPr>
        <p:spPr bwMode="auto">
          <a:xfrm flipH="1">
            <a:off x="5940425" y="1484313"/>
            <a:ext cx="1152525" cy="792162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05" name="Line 41"/>
          <p:cNvSpPr>
            <a:spLocks noChangeShapeType="1"/>
          </p:cNvSpPr>
          <p:nvPr/>
        </p:nvSpPr>
        <p:spPr bwMode="auto">
          <a:xfrm>
            <a:off x="4500563" y="2420938"/>
            <a:ext cx="14287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06" name="Line 42"/>
          <p:cNvSpPr>
            <a:spLocks noChangeShapeType="1"/>
          </p:cNvSpPr>
          <p:nvPr/>
        </p:nvSpPr>
        <p:spPr bwMode="auto">
          <a:xfrm>
            <a:off x="4716463" y="213360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07" name="Line 43"/>
          <p:cNvSpPr>
            <a:spLocks noChangeShapeType="1"/>
          </p:cNvSpPr>
          <p:nvPr/>
        </p:nvSpPr>
        <p:spPr bwMode="auto">
          <a:xfrm>
            <a:off x="8316913" y="1989138"/>
            <a:ext cx="0" cy="503237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08" name="Line 44"/>
          <p:cNvSpPr>
            <a:spLocks noChangeShapeType="1"/>
          </p:cNvSpPr>
          <p:nvPr/>
        </p:nvSpPr>
        <p:spPr bwMode="auto">
          <a:xfrm flipH="1">
            <a:off x="7524750" y="3068638"/>
            <a:ext cx="14287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09" name="Line 45"/>
          <p:cNvSpPr>
            <a:spLocks noChangeShapeType="1"/>
          </p:cNvSpPr>
          <p:nvPr/>
        </p:nvSpPr>
        <p:spPr bwMode="auto">
          <a:xfrm flipH="1" flipV="1">
            <a:off x="6804025" y="2420938"/>
            <a:ext cx="0" cy="5032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10" name="Line 46"/>
          <p:cNvSpPr>
            <a:spLocks noChangeShapeType="1"/>
          </p:cNvSpPr>
          <p:nvPr/>
        </p:nvSpPr>
        <p:spPr bwMode="auto">
          <a:xfrm flipV="1">
            <a:off x="6084888" y="2420938"/>
            <a:ext cx="71913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11" name="Line 47"/>
          <p:cNvSpPr>
            <a:spLocks noChangeShapeType="1"/>
          </p:cNvSpPr>
          <p:nvPr/>
        </p:nvSpPr>
        <p:spPr bwMode="auto">
          <a:xfrm flipH="1" flipV="1">
            <a:off x="6443663" y="3357563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12" name="Line 48"/>
          <p:cNvSpPr>
            <a:spLocks noChangeShapeType="1"/>
          </p:cNvSpPr>
          <p:nvPr/>
        </p:nvSpPr>
        <p:spPr bwMode="auto">
          <a:xfrm flipH="1" flipV="1">
            <a:off x="6443663" y="2565400"/>
            <a:ext cx="0" cy="3587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13" name="Line 49"/>
          <p:cNvSpPr>
            <a:spLocks noChangeShapeType="1"/>
          </p:cNvSpPr>
          <p:nvPr/>
        </p:nvSpPr>
        <p:spPr bwMode="auto">
          <a:xfrm flipV="1">
            <a:off x="6084888" y="2565400"/>
            <a:ext cx="35877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15" name="Line 51"/>
          <p:cNvSpPr>
            <a:spLocks noChangeShapeType="1"/>
          </p:cNvSpPr>
          <p:nvPr/>
        </p:nvSpPr>
        <p:spPr bwMode="auto">
          <a:xfrm>
            <a:off x="5292725" y="2636838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16" name="Line 52"/>
          <p:cNvSpPr>
            <a:spLocks noChangeShapeType="1"/>
          </p:cNvSpPr>
          <p:nvPr/>
        </p:nvSpPr>
        <p:spPr bwMode="auto">
          <a:xfrm>
            <a:off x="2555875" y="2852738"/>
            <a:ext cx="0" cy="358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17" name="Line 53"/>
          <p:cNvSpPr>
            <a:spLocks noChangeShapeType="1"/>
          </p:cNvSpPr>
          <p:nvPr/>
        </p:nvSpPr>
        <p:spPr bwMode="auto">
          <a:xfrm>
            <a:off x="5292725" y="2997200"/>
            <a:ext cx="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18" name="Line 54"/>
          <p:cNvSpPr>
            <a:spLocks noChangeShapeType="1"/>
          </p:cNvSpPr>
          <p:nvPr/>
        </p:nvSpPr>
        <p:spPr bwMode="auto">
          <a:xfrm>
            <a:off x="2555875" y="3716338"/>
            <a:ext cx="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19" name="AutoShape 55"/>
          <p:cNvSpPr>
            <a:spLocks noChangeArrowheads="1"/>
          </p:cNvSpPr>
          <p:nvPr/>
        </p:nvSpPr>
        <p:spPr bwMode="auto">
          <a:xfrm>
            <a:off x="4572000" y="3716338"/>
            <a:ext cx="144463" cy="217487"/>
          </a:xfrm>
          <a:prstGeom prst="downArrow">
            <a:avLst>
              <a:gd name="adj1" fmla="val 50000"/>
              <a:gd name="adj2" fmla="val 3763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21" name="Line 57"/>
          <p:cNvSpPr>
            <a:spLocks noChangeShapeType="1"/>
          </p:cNvSpPr>
          <p:nvPr/>
        </p:nvSpPr>
        <p:spPr bwMode="auto">
          <a:xfrm flipH="1">
            <a:off x="3492500" y="3716338"/>
            <a:ext cx="574675" cy="2174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23" name="AutoShape 59"/>
          <p:cNvSpPr>
            <a:spLocks noChangeArrowheads="1"/>
          </p:cNvSpPr>
          <p:nvPr/>
        </p:nvSpPr>
        <p:spPr bwMode="auto">
          <a:xfrm>
            <a:off x="4211638" y="4149725"/>
            <a:ext cx="144462" cy="14446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24" name="Line 60"/>
          <p:cNvSpPr>
            <a:spLocks noChangeShapeType="1"/>
          </p:cNvSpPr>
          <p:nvPr/>
        </p:nvSpPr>
        <p:spPr bwMode="auto">
          <a:xfrm flipH="1" flipV="1">
            <a:off x="5795963" y="2997200"/>
            <a:ext cx="0" cy="647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25" name="Line 61"/>
          <p:cNvSpPr>
            <a:spLocks noChangeShapeType="1"/>
          </p:cNvSpPr>
          <p:nvPr/>
        </p:nvSpPr>
        <p:spPr bwMode="auto">
          <a:xfrm>
            <a:off x="5795963" y="3644900"/>
            <a:ext cx="1444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26" name="Line 62"/>
          <p:cNvSpPr>
            <a:spLocks noChangeShapeType="1"/>
          </p:cNvSpPr>
          <p:nvPr/>
        </p:nvSpPr>
        <p:spPr bwMode="auto">
          <a:xfrm flipH="1" flipV="1">
            <a:off x="5651500" y="2997200"/>
            <a:ext cx="0" cy="107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27" name="Rectangle 63"/>
          <p:cNvSpPr>
            <a:spLocks noChangeArrowheads="1"/>
          </p:cNvSpPr>
          <p:nvPr/>
        </p:nvSpPr>
        <p:spPr bwMode="auto">
          <a:xfrm>
            <a:off x="7524750" y="4941888"/>
            <a:ext cx="1079500" cy="360362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900">
                <a:solidFill>
                  <a:schemeClr val="tx2"/>
                </a:solidFill>
                <a:latin typeface="Bookman Old Style" pitchFamily="18" charset="0"/>
              </a:rPr>
              <a:t>Социальный патронаж</a:t>
            </a:r>
          </a:p>
        </p:txBody>
      </p:sp>
      <p:sp>
        <p:nvSpPr>
          <p:cNvPr id="11328" name="Line 64"/>
          <p:cNvSpPr>
            <a:spLocks noChangeShapeType="1"/>
          </p:cNvSpPr>
          <p:nvPr/>
        </p:nvSpPr>
        <p:spPr bwMode="auto">
          <a:xfrm flipV="1">
            <a:off x="5651500" y="4076700"/>
            <a:ext cx="2160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29" name="Line 65"/>
          <p:cNvSpPr>
            <a:spLocks noChangeShapeType="1"/>
          </p:cNvSpPr>
          <p:nvPr/>
        </p:nvSpPr>
        <p:spPr bwMode="auto">
          <a:xfrm>
            <a:off x="7812088" y="4076700"/>
            <a:ext cx="0" cy="865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30" name="Line 66"/>
          <p:cNvSpPr>
            <a:spLocks noChangeShapeType="1"/>
          </p:cNvSpPr>
          <p:nvPr/>
        </p:nvSpPr>
        <p:spPr bwMode="auto">
          <a:xfrm>
            <a:off x="5435600" y="3716338"/>
            <a:ext cx="144463" cy="576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32" name="Rectangle 68"/>
          <p:cNvSpPr>
            <a:spLocks noChangeArrowheads="1"/>
          </p:cNvSpPr>
          <p:nvPr/>
        </p:nvSpPr>
        <p:spPr bwMode="auto">
          <a:xfrm>
            <a:off x="2700338" y="4652963"/>
            <a:ext cx="2159000" cy="287337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900">
                <a:solidFill>
                  <a:schemeClr val="tx2"/>
                </a:solidFill>
                <a:latin typeface="Bookman Old Style" pitchFamily="18" charset="0"/>
              </a:rPr>
              <a:t>Диагностика семейной ситуации</a:t>
            </a:r>
          </a:p>
        </p:txBody>
      </p:sp>
      <p:sp>
        <p:nvSpPr>
          <p:cNvPr id="11333" name="Line 69"/>
          <p:cNvSpPr>
            <a:spLocks noChangeShapeType="1"/>
          </p:cNvSpPr>
          <p:nvPr/>
        </p:nvSpPr>
        <p:spPr bwMode="auto">
          <a:xfrm>
            <a:off x="3779838" y="4581525"/>
            <a:ext cx="0" cy="71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34" name="Line 70"/>
          <p:cNvSpPr>
            <a:spLocks noChangeShapeType="1"/>
          </p:cNvSpPr>
          <p:nvPr/>
        </p:nvSpPr>
        <p:spPr bwMode="auto">
          <a:xfrm flipH="1" flipV="1">
            <a:off x="6227763" y="4652963"/>
            <a:ext cx="0" cy="1296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35" name="Line 71"/>
          <p:cNvSpPr>
            <a:spLocks noChangeShapeType="1"/>
          </p:cNvSpPr>
          <p:nvPr/>
        </p:nvSpPr>
        <p:spPr bwMode="auto">
          <a:xfrm flipH="1" flipV="1">
            <a:off x="8101013" y="5300663"/>
            <a:ext cx="0" cy="647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36" name="Line 72"/>
          <p:cNvSpPr>
            <a:spLocks noChangeShapeType="1"/>
          </p:cNvSpPr>
          <p:nvPr/>
        </p:nvSpPr>
        <p:spPr bwMode="auto">
          <a:xfrm flipH="1" flipV="1">
            <a:off x="4787900" y="5373688"/>
            <a:ext cx="14398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37" name="Line 73"/>
          <p:cNvSpPr>
            <a:spLocks noChangeShapeType="1"/>
          </p:cNvSpPr>
          <p:nvPr/>
        </p:nvSpPr>
        <p:spPr bwMode="auto">
          <a:xfrm flipH="1" flipV="1">
            <a:off x="4787900" y="5661025"/>
            <a:ext cx="14398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38" name="Line 74"/>
          <p:cNvSpPr>
            <a:spLocks noChangeShapeType="1"/>
          </p:cNvSpPr>
          <p:nvPr/>
        </p:nvSpPr>
        <p:spPr bwMode="auto">
          <a:xfrm flipH="1" flipV="1">
            <a:off x="4787900" y="5949950"/>
            <a:ext cx="14398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39" name="Line 75"/>
          <p:cNvSpPr>
            <a:spLocks noChangeShapeType="1"/>
          </p:cNvSpPr>
          <p:nvPr/>
        </p:nvSpPr>
        <p:spPr bwMode="auto">
          <a:xfrm>
            <a:off x="3563938" y="5157788"/>
            <a:ext cx="21590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40" name="Line 76"/>
          <p:cNvSpPr>
            <a:spLocks noChangeShapeType="1"/>
          </p:cNvSpPr>
          <p:nvPr/>
        </p:nvSpPr>
        <p:spPr bwMode="auto">
          <a:xfrm flipH="1">
            <a:off x="3995738" y="5157788"/>
            <a:ext cx="21590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41" name="Line 77"/>
          <p:cNvSpPr>
            <a:spLocks noChangeShapeType="1"/>
          </p:cNvSpPr>
          <p:nvPr/>
        </p:nvSpPr>
        <p:spPr bwMode="auto">
          <a:xfrm>
            <a:off x="3924300" y="5516563"/>
            <a:ext cx="0" cy="73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42" name="Line 78"/>
          <p:cNvSpPr>
            <a:spLocks noChangeShapeType="1"/>
          </p:cNvSpPr>
          <p:nvPr/>
        </p:nvSpPr>
        <p:spPr bwMode="auto">
          <a:xfrm>
            <a:off x="3924300" y="5805488"/>
            <a:ext cx="0" cy="73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43" name="Line 79"/>
          <p:cNvSpPr>
            <a:spLocks noChangeShapeType="1"/>
          </p:cNvSpPr>
          <p:nvPr/>
        </p:nvSpPr>
        <p:spPr bwMode="auto">
          <a:xfrm>
            <a:off x="3924300" y="6092825"/>
            <a:ext cx="0" cy="144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44" name="Line 80"/>
          <p:cNvSpPr>
            <a:spLocks noChangeShapeType="1"/>
          </p:cNvSpPr>
          <p:nvPr/>
        </p:nvSpPr>
        <p:spPr bwMode="auto">
          <a:xfrm>
            <a:off x="323850" y="3068638"/>
            <a:ext cx="1444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47" name="Line 83"/>
          <p:cNvSpPr>
            <a:spLocks noChangeShapeType="1"/>
          </p:cNvSpPr>
          <p:nvPr/>
        </p:nvSpPr>
        <p:spPr bwMode="auto">
          <a:xfrm flipH="1">
            <a:off x="4859338" y="6308725"/>
            <a:ext cx="31686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48" name="Line 84"/>
          <p:cNvSpPr>
            <a:spLocks noChangeShapeType="1"/>
          </p:cNvSpPr>
          <p:nvPr/>
        </p:nvSpPr>
        <p:spPr bwMode="auto">
          <a:xfrm flipH="1" flipV="1">
            <a:off x="8027988" y="5876925"/>
            <a:ext cx="0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50" name="Line 86"/>
          <p:cNvSpPr>
            <a:spLocks noChangeShapeType="1"/>
          </p:cNvSpPr>
          <p:nvPr/>
        </p:nvSpPr>
        <p:spPr bwMode="auto">
          <a:xfrm>
            <a:off x="250825" y="6237288"/>
            <a:ext cx="2881313" cy="71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51" name="Line 87"/>
          <p:cNvSpPr>
            <a:spLocks noChangeShapeType="1"/>
          </p:cNvSpPr>
          <p:nvPr/>
        </p:nvSpPr>
        <p:spPr bwMode="auto">
          <a:xfrm>
            <a:off x="107950" y="5373688"/>
            <a:ext cx="2873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52" name="Line 88"/>
          <p:cNvSpPr>
            <a:spLocks noChangeShapeType="1"/>
          </p:cNvSpPr>
          <p:nvPr/>
        </p:nvSpPr>
        <p:spPr bwMode="auto">
          <a:xfrm flipH="1" flipV="1">
            <a:off x="107950" y="1989138"/>
            <a:ext cx="0" cy="3384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53" name="Line 89"/>
          <p:cNvSpPr>
            <a:spLocks noChangeShapeType="1"/>
          </p:cNvSpPr>
          <p:nvPr/>
        </p:nvSpPr>
        <p:spPr bwMode="auto">
          <a:xfrm>
            <a:off x="107950" y="5373688"/>
            <a:ext cx="287338" cy="1223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54" name="Line 90"/>
          <p:cNvSpPr>
            <a:spLocks noChangeShapeType="1"/>
          </p:cNvSpPr>
          <p:nvPr/>
        </p:nvSpPr>
        <p:spPr bwMode="auto">
          <a:xfrm flipH="1" flipV="1">
            <a:off x="107950" y="1989138"/>
            <a:ext cx="142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56" name="Line 92"/>
          <p:cNvSpPr>
            <a:spLocks noChangeShapeType="1"/>
          </p:cNvSpPr>
          <p:nvPr/>
        </p:nvSpPr>
        <p:spPr bwMode="auto">
          <a:xfrm>
            <a:off x="323850" y="4581525"/>
            <a:ext cx="1944688" cy="503238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5" name="Line 47"/>
          <p:cNvSpPr>
            <a:spLocks noChangeShapeType="1"/>
          </p:cNvSpPr>
          <p:nvPr/>
        </p:nvSpPr>
        <p:spPr bwMode="auto">
          <a:xfrm>
            <a:off x="5292725" y="1125538"/>
            <a:ext cx="792163" cy="367188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53" name="Line 45"/>
          <p:cNvSpPr>
            <a:spLocks noChangeShapeType="1"/>
          </p:cNvSpPr>
          <p:nvPr/>
        </p:nvSpPr>
        <p:spPr bwMode="auto">
          <a:xfrm>
            <a:off x="4211638" y="1125538"/>
            <a:ext cx="144462" cy="26638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52" name="Line 44"/>
          <p:cNvSpPr>
            <a:spLocks noChangeShapeType="1"/>
          </p:cNvSpPr>
          <p:nvPr/>
        </p:nvSpPr>
        <p:spPr bwMode="auto">
          <a:xfrm flipH="1">
            <a:off x="2843213" y="1125538"/>
            <a:ext cx="720725" cy="359886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7413" name="Picture 5" descr="Logotip_Fon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329" t="38831" r="35461" b="38841"/>
          <a:stretch>
            <a:fillRect/>
          </a:stretch>
        </p:blipFill>
        <p:spPr bwMode="auto">
          <a:xfrm>
            <a:off x="7956550" y="188913"/>
            <a:ext cx="1000125" cy="10445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6419850" cy="1066800"/>
          </a:xfrm>
        </p:spPr>
        <p:txBody>
          <a:bodyPr/>
          <a:lstStyle/>
          <a:p>
            <a:r>
              <a:rPr lang="ru-RU" sz="3200" b="1">
                <a:latin typeface="Bookman Old Style" pitchFamily="18" charset="0"/>
              </a:rPr>
              <a:t>Применяемые методики</a:t>
            </a:r>
            <a:r>
              <a:rPr lang="ru-RU"/>
              <a:t> </a:t>
            </a:r>
          </a:p>
        </p:txBody>
      </p:sp>
      <p:sp>
        <p:nvSpPr>
          <p:cNvPr id="17425" name="Oval 17"/>
          <p:cNvSpPr>
            <a:spLocks noChangeArrowheads="1"/>
          </p:cNvSpPr>
          <p:nvPr/>
        </p:nvSpPr>
        <p:spPr bwMode="auto">
          <a:xfrm rot="444755">
            <a:off x="1476375" y="3213100"/>
            <a:ext cx="1871663" cy="792163"/>
          </a:xfrm>
          <a:prstGeom prst="ellipse">
            <a:avLst/>
          </a:prstGeom>
          <a:solidFill>
            <a:srgbClr val="99CC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 b="1">
                <a:solidFill>
                  <a:schemeClr val="bg2"/>
                </a:solidFill>
                <a:latin typeface="Bookman Old Style" pitchFamily="18" charset="0"/>
              </a:rPr>
              <a:t>Карта </a:t>
            </a:r>
          </a:p>
          <a:p>
            <a:pPr algn="ctr"/>
            <a:r>
              <a:rPr lang="ru-RU" sz="1200" b="1">
                <a:solidFill>
                  <a:schemeClr val="bg2"/>
                </a:solidFill>
                <a:latin typeface="Bookman Old Style" pitchFamily="18" charset="0"/>
              </a:rPr>
              <a:t>социальных связей</a:t>
            </a:r>
          </a:p>
        </p:txBody>
      </p:sp>
      <p:sp>
        <p:nvSpPr>
          <p:cNvPr id="17427" name="Oval 19"/>
          <p:cNvSpPr>
            <a:spLocks noChangeArrowheads="1"/>
          </p:cNvSpPr>
          <p:nvPr/>
        </p:nvSpPr>
        <p:spPr bwMode="auto">
          <a:xfrm rot="-419193">
            <a:off x="6361113" y="1831975"/>
            <a:ext cx="2087562" cy="936625"/>
          </a:xfrm>
          <a:prstGeom prst="ellipse">
            <a:avLst/>
          </a:prstGeom>
          <a:solidFill>
            <a:srgbClr val="99CC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 b="1">
                <a:solidFill>
                  <a:schemeClr val="bg2"/>
                </a:solidFill>
                <a:latin typeface="Bookman Old Style" pitchFamily="18" charset="0"/>
              </a:rPr>
              <a:t>Интенсивная</a:t>
            </a:r>
          </a:p>
          <a:p>
            <a:pPr algn="ctr"/>
            <a:r>
              <a:rPr lang="ru-RU" sz="1200" b="1">
                <a:solidFill>
                  <a:schemeClr val="bg2"/>
                </a:solidFill>
                <a:latin typeface="Bookman Old Style" pitchFamily="18" charset="0"/>
              </a:rPr>
              <a:t> семейная терапия</a:t>
            </a:r>
          </a:p>
          <a:p>
            <a:pPr algn="ctr"/>
            <a:r>
              <a:rPr lang="ru-RU" sz="1200" b="1">
                <a:solidFill>
                  <a:schemeClr val="bg2"/>
                </a:solidFill>
                <a:latin typeface="Bookman Old Style" pitchFamily="18" charset="0"/>
              </a:rPr>
              <a:t> на дому</a:t>
            </a:r>
          </a:p>
        </p:txBody>
      </p:sp>
      <p:sp>
        <p:nvSpPr>
          <p:cNvPr id="17428" name="Oval 20"/>
          <p:cNvSpPr>
            <a:spLocks noChangeArrowheads="1"/>
          </p:cNvSpPr>
          <p:nvPr/>
        </p:nvSpPr>
        <p:spPr bwMode="auto">
          <a:xfrm>
            <a:off x="468313" y="2060575"/>
            <a:ext cx="2089150" cy="865188"/>
          </a:xfrm>
          <a:prstGeom prst="ellipse">
            <a:avLst/>
          </a:prstGeom>
          <a:solidFill>
            <a:srgbClr val="99CC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 b="1">
                <a:solidFill>
                  <a:schemeClr val="bg2"/>
                </a:solidFill>
                <a:latin typeface="Bookman Old Style" pitchFamily="18" charset="0"/>
              </a:rPr>
              <a:t>Экспресс диагностика</a:t>
            </a:r>
          </a:p>
          <a:p>
            <a:pPr algn="ctr"/>
            <a:r>
              <a:rPr lang="ru-RU" sz="1200" b="1">
                <a:solidFill>
                  <a:schemeClr val="bg2"/>
                </a:solidFill>
                <a:latin typeface="Bookman Old Style" pitchFamily="18" charset="0"/>
              </a:rPr>
              <a:t>ситуации в условиях </a:t>
            </a:r>
          </a:p>
          <a:p>
            <a:pPr algn="ctr"/>
            <a:r>
              <a:rPr lang="ru-RU" sz="1200" b="1">
                <a:solidFill>
                  <a:schemeClr val="bg2"/>
                </a:solidFill>
                <a:latin typeface="Bookman Old Style" pitchFamily="18" charset="0"/>
              </a:rPr>
              <a:t>экстренного вызова</a:t>
            </a:r>
          </a:p>
        </p:txBody>
      </p:sp>
      <p:sp>
        <p:nvSpPr>
          <p:cNvPr id="17429" name="Oval 21"/>
          <p:cNvSpPr>
            <a:spLocks noChangeArrowheads="1"/>
          </p:cNvSpPr>
          <p:nvPr/>
        </p:nvSpPr>
        <p:spPr bwMode="auto">
          <a:xfrm>
            <a:off x="3563938" y="3860800"/>
            <a:ext cx="1871662" cy="792163"/>
          </a:xfrm>
          <a:prstGeom prst="ellipse">
            <a:avLst/>
          </a:prstGeom>
          <a:solidFill>
            <a:srgbClr val="99CC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 b="1">
                <a:solidFill>
                  <a:schemeClr val="bg2"/>
                </a:solidFill>
                <a:latin typeface="Bookman Old Style" pitchFamily="18" charset="0"/>
              </a:rPr>
              <a:t>Анкетирование</a:t>
            </a:r>
          </a:p>
        </p:txBody>
      </p:sp>
      <p:sp>
        <p:nvSpPr>
          <p:cNvPr id="17430" name="Oval 22"/>
          <p:cNvSpPr>
            <a:spLocks noChangeArrowheads="1"/>
          </p:cNvSpPr>
          <p:nvPr/>
        </p:nvSpPr>
        <p:spPr bwMode="auto">
          <a:xfrm>
            <a:off x="1835150" y="4868863"/>
            <a:ext cx="1871663" cy="792162"/>
          </a:xfrm>
          <a:prstGeom prst="ellipse">
            <a:avLst/>
          </a:prstGeom>
          <a:solidFill>
            <a:srgbClr val="99CC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 b="1">
                <a:solidFill>
                  <a:schemeClr val="bg2"/>
                </a:solidFill>
                <a:latin typeface="Bookman Old Style" pitchFamily="18" charset="0"/>
              </a:rPr>
              <a:t>Картирование</a:t>
            </a:r>
          </a:p>
        </p:txBody>
      </p:sp>
      <p:sp>
        <p:nvSpPr>
          <p:cNvPr id="17431" name="Oval 23"/>
          <p:cNvSpPr>
            <a:spLocks noChangeArrowheads="1"/>
          </p:cNvSpPr>
          <p:nvPr/>
        </p:nvSpPr>
        <p:spPr bwMode="auto">
          <a:xfrm>
            <a:off x="3419475" y="1989138"/>
            <a:ext cx="2449513" cy="1008062"/>
          </a:xfrm>
          <a:prstGeom prst="ellipse">
            <a:avLst/>
          </a:prstGeom>
          <a:solidFill>
            <a:srgbClr val="99CC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 b="1">
                <a:solidFill>
                  <a:schemeClr val="bg2"/>
                </a:solidFill>
                <a:latin typeface="Bookman Old Style" pitchFamily="18" charset="0"/>
              </a:rPr>
              <a:t>Матрица </a:t>
            </a:r>
          </a:p>
          <a:p>
            <a:pPr algn="ctr"/>
            <a:r>
              <a:rPr lang="ru-RU" sz="1200" b="1">
                <a:solidFill>
                  <a:schemeClr val="bg2"/>
                </a:solidFill>
                <a:latin typeface="Bookman Old Style" pitchFamily="18" charset="0"/>
              </a:rPr>
              <a:t>определения </a:t>
            </a:r>
          </a:p>
          <a:p>
            <a:pPr algn="ctr"/>
            <a:r>
              <a:rPr lang="ru-RU" sz="1200" b="1">
                <a:solidFill>
                  <a:schemeClr val="bg2"/>
                </a:solidFill>
                <a:latin typeface="Bookman Old Style" pitchFamily="18" charset="0"/>
              </a:rPr>
              <a:t>социального </a:t>
            </a:r>
          </a:p>
          <a:p>
            <a:pPr algn="ctr"/>
            <a:r>
              <a:rPr lang="ru-RU" sz="1200" b="1">
                <a:solidFill>
                  <a:schemeClr val="bg2"/>
                </a:solidFill>
                <a:latin typeface="Bookman Old Style" pitchFamily="18" charset="0"/>
              </a:rPr>
              <a:t>неблагополучия</a:t>
            </a:r>
          </a:p>
          <a:p>
            <a:pPr algn="ctr"/>
            <a:r>
              <a:rPr lang="ru-RU" sz="1200" b="1">
                <a:solidFill>
                  <a:schemeClr val="bg2"/>
                </a:solidFill>
                <a:latin typeface="Bookman Old Style" pitchFamily="18" charset="0"/>
              </a:rPr>
              <a:t> семьи и ребенка</a:t>
            </a:r>
          </a:p>
        </p:txBody>
      </p:sp>
      <p:sp>
        <p:nvSpPr>
          <p:cNvPr id="17432" name="Oval 24"/>
          <p:cNvSpPr>
            <a:spLocks noChangeArrowheads="1"/>
          </p:cNvSpPr>
          <p:nvPr/>
        </p:nvSpPr>
        <p:spPr bwMode="auto">
          <a:xfrm>
            <a:off x="5435600" y="4868863"/>
            <a:ext cx="1871663" cy="792162"/>
          </a:xfrm>
          <a:prstGeom prst="ellipse">
            <a:avLst/>
          </a:prstGeom>
          <a:solidFill>
            <a:srgbClr val="99CC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 b="1">
                <a:solidFill>
                  <a:schemeClr val="bg2"/>
                </a:solidFill>
                <a:latin typeface="Bookman Old Style" pitchFamily="18" charset="0"/>
              </a:rPr>
              <a:t>Генограмма</a:t>
            </a:r>
          </a:p>
        </p:txBody>
      </p:sp>
      <p:sp>
        <p:nvSpPr>
          <p:cNvPr id="17433" name="Oval 25"/>
          <p:cNvSpPr>
            <a:spLocks noChangeArrowheads="1"/>
          </p:cNvSpPr>
          <p:nvPr/>
        </p:nvSpPr>
        <p:spPr bwMode="auto">
          <a:xfrm rot="-281350">
            <a:off x="5435600" y="3213100"/>
            <a:ext cx="1871663" cy="792163"/>
          </a:xfrm>
          <a:prstGeom prst="ellipse">
            <a:avLst/>
          </a:prstGeom>
          <a:solidFill>
            <a:srgbClr val="99CC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 b="1">
                <a:solidFill>
                  <a:schemeClr val="bg2"/>
                </a:solidFill>
                <a:latin typeface="Bookman Old Style" pitchFamily="18" charset="0"/>
              </a:rPr>
              <a:t>Семейный </a:t>
            </a:r>
          </a:p>
          <a:p>
            <a:pPr algn="ctr"/>
            <a:r>
              <a:rPr lang="ru-RU" sz="1200" b="1">
                <a:solidFill>
                  <a:schemeClr val="bg2"/>
                </a:solidFill>
                <a:latin typeface="Bookman Old Style" pitchFamily="18" charset="0"/>
              </a:rPr>
              <a:t>микроклимат</a:t>
            </a:r>
          </a:p>
        </p:txBody>
      </p:sp>
      <p:sp>
        <p:nvSpPr>
          <p:cNvPr id="17448" name="Line 40"/>
          <p:cNvSpPr>
            <a:spLocks noChangeShapeType="1"/>
          </p:cNvSpPr>
          <p:nvPr/>
        </p:nvSpPr>
        <p:spPr bwMode="auto">
          <a:xfrm flipH="1">
            <a:off x="1619250" y="1125538"/>
            <a:ext cx="360363" cy="863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50" name="Line 42"/>
          <p:cNvSpPr>
            <a:spLocks noChangeShapeType="1"/>
          </p:cNvSpPr>
          <p:nvPr/>
        </p:nvSpPr>
        <p:spPr bwMode="auto">
          <a:xfrm>
            <a:off x="6300788" y="1052513"/>
            <a:ext cx="719137" cy="7207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51" name="Line 43"/>
          <p:cNvSpPr>
            <a:spLocks noChangeShapeType="1"/>
          </p:cNvSpPr>
          <p:nvPr/>
        </p:nvSpPr>
        <p:spPr bwMode="auto">
          <a:xfrm flipH="1">
            <a:off x="2484438" y="1127125"/>
            <a:ext cx="504825" cy="201453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54" name="Line 46"/>
          <p:cNvSpPr>
            <a:spLocks noChangeShapeType="1"/>
          </p:cNvSpPr>
          <p:nvPr/>
        </p:nvSpPr>
        <p:spPr bwMode="auto">
          <a:xfrm>
            <a:off x="4716463" y="1125538"/>
            <a:ext cx="71437" cy="7191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56" name="Line 48"/>
          <p:cNvSpPr>
            <a:spLocks noChangeShapeType="1"/>
          </p:cNvSpPr>
          <p:nvPr/>
        </p:nvSpPr>
        <p:spPr bwMode="auto">
          <a:xfrm>
            <a:off x="5795963" y="1125538"/>
            <a:ext cx="504825" cy="20161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413" y="260350"/>
            <a:ext cx="8229601" cy="1143000"/>
          </a:xfrm>
        </p:spPr>
        <p:txBody>
          <a:bodyPr/>
          <a:lstStyle/>
          <a:p>
            <a:r>
              <a:rPr lang="ru-RU" sz="3200" b="1">
                <a:latin typeface="Bookman Old Style" pitchFamily="18" charset="0"/>
              </a:rPr>
              <a:t>Направления деятельности специалистов участковой социальной  службы</a:t>
            </a:r>
          </a:p>
        </p:txBody>
      </p:sp>
      <p:pic>
        <p:nvPicPr>
          <p:cNvPr id="18436" name="Picture 4" descr="Logotip_Fon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329" t="38831" r="35461" b="38841"/>
          <a:stretch>
            <a:fillRect/>
          </a:stretch>
        </p:blipFill>
        <p:spPr bwMode="auto">
          <a:xfrm>
            <a:off x="7956550" y="188913"/>
            <a:ext cx="1000125" cy="10445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50825" y="1700213"/>
            <a:ext cx="8893175" cy="4752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ru-RU" sz="2400">
                <a:solidFill>
                  <a:schemeClr val="tx2"/>
                </a:solidFill>
                <a:latin typeface="Bookman Old Style" pitchFamily="18" charset="0"/>
              </a:rPr>
              <a:t>Консультирование родителей по различным  вопросам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>
                <a:solidFill>
                  <a:schemeClr val="tx2"/>
                </a:solidFill>
                <a:latin typeface="Bookman Old Style" pitchFamily="18" charset="0"/>
              </a:rPr>
              <a:t>Помощь в подготовке и оформлении документов, необходимых для получения социальных услуг и социальных выплат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>
                <a:solidFill>
                  <a:schemeClr val="tx2"/>
                </a:solidFill>
                <a:latin typeface="Bookman Old Style" pitchFamily="18" charset="0"/>
              </a:rPr>
              <a:t>Составление социального паспорта семьи, карты ведения случая и др.</a:t>
            </a:r>
          </a:p>
        </p:txBody>
      </p:sp>
      <p:pic>
        <p:nvPicPr>
          <p:cNvPr id="18438" name="Picture 6" descr="DSC054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832350"/>
            <a:ext cx="2446338" cy="1833563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</p:spPr>
      </p:pic>
      <p:pic>
        <p:nvPicPr>
          <p:cNvPr id="18439" name="Picture 7" descr="спец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484688"/>
            <a:ext cx="2911475" cy="21844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</p:spPr>
      </p:pic>
      <p:pic>
        <p:nvPicPr>
          <p:cNvPr id="18440" name="Picture 8" descr="беседа с многодетной мамо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4437063"/>
            <a:ext cx="2951162" cy="2214562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250825" y="1700213"/>
            <a:ext cx="8642350" cy="4752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Содействие в медицинском обследовании, лечении, оздоровлении детей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Организация летнего отдыха детей, находящихся в трудной жизненной ситуации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Направление детей в областные специализированные учреждения на реабилитацию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Содействие в направлении детей, контактных по туберкулезу, в Ордынскую санаторную школу-интернат и детей с умственной отсталостью в Верх-Ирменскую коррекционную школу-интернат </a:t>
            </a:r>
          </a:p>
          <a:p>
            <a:pPr algn="ctr"/>
            <a:endParaRPr lang="ru-RU" sz="2000">
              <a:solidFill>
                <a:schemeClr val="tx2"/>
              </a:solidFill>
              <a:latin typeface="Bookman Old Style" pitchFamily="18" charset="0"/>
            </a:endParaRPr>
          </a:p>
          <a:p>
            <a:pPr algn="ctr"/>
            <a:endParaRPr lang="ru-RU" sz="150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title"/>
          </p:nvPr>
        </p:nvSpPr>
        <p:spPr>
          <a:xfrm>
            <a:off x="-252413" y="260350"/>
            <a:ext cx="8229601" cy="1143000"/>
          </a:xfrm>
          <a:noFill/>
          <a:ln/>
        </p:spPr>
        <p:txBody>
          <a:bodyPr/>
          <a:lstStyle/>
          <a:p>
            <a:r>
              <a:rPr lang="ru-RU" sz="3200" b="1">
                <a:latin typeface="Bookman Old Style" pitchFamily="18" charset="0"/>
              </a:rPr>
              <a:t>Направления деятельности специалистов участковой социальной  службы</a:t>
            </a:r>
          </a:p>
        </p:txBody>
      </p:sp>
      <p:pic>
        <p:nvPicPr>
          <p:cNvPr id="19462" name="Picture 6" descr="Logotip_Fon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329" t="38831" r="35461" b="38841"/>
          <a:stretch>
            <a:fillRect/>
          </a:stretch>
        </p:blipFill>
        <p:spPr bwMode="auto">
          <a:xfrm>
            <a:off x="7956550" y="188913"/>
            <a:ext cx="1000125" cy="10445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9464" name="Picture 8" descr="организация досуга детей спец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652963"/>
            <a:ext cx="2592388" cy="1944687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</p:spPr>
      </p:pic>
      <p:pic>
        <p:nvPicPr>
          <p:cNvPr id="19466" name="Picture 10" descr="достав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4652963"/>
            <a:ext cx="2592388" cy="19431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9468" name="Picture 12" descr="Изображение 07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375" y="4652963"/>
            <a:ext cx="1458913" cy="1944687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49263"/>
            <a:ext cx="8893175" cy="6408737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800" b="1">
                <a:solidFill>
                  <a:schemeClr val="tx2"/>
                </a:solidFill>
                <a:latin typeface="Bookman Old Style" pitchFamily="18" charset="0"/>
              </a:rPr>
              <a:t>Задачи:</a:t>
            </a:r>
            <a:endParaRPr lang="ru-RU" sz="2800">
              <a:solidFill>
                <a:schemeClr val="tx2"/>
              </a:solidFill>
              <a:latin typeface="Bookman Old Style" pitchFamily="18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Ш"/>
            </a:pPr>
            <a:r>
              <a:rPr lang="ru-RU" sz="1800">
                <a:solidFill>
                  <a:schemeClr val="tx2"/>
                </a:solidFill>
                <a:latin typeface="Bookman Old Style" pitchFamily="18" charset="0"/>
              </a:rPr>
              <a:t>Профилактическая работа по предотвращению семейного неблагополучия, детской безнадзорности и беспризорности.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Ш"/>
            </a:pPr>
            <a:r>
              <a:rPr lang="ru-RU" sz="1800">
                <a:solidFill>
                  <a:schemeClr val="tx2"/>
                </a:solidFill>
                <a:latin typeface="Bookman Old Style" pitchFamily="18" charset="0"/>
              </a:rPr>
              <a:t>Выявление несовершеннолетних и семей с детьми, находящихся в трудной жизненной ситуации и нуждающихся в социальной защите и поддержке.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Ш"/>
            </a:pPr>
            <a:r>
              <a:rPr lang="ru-RU" sz="1800">
                <a:solidFill>
                  <a:schemeClr val="tx2"/>
                </a:solidFill>
                <a:latin typeface="Bookman Old Style" pitchFamily="18" charset="0"/>
              </a:rPr>
              <a:t>Оказание экстренной социально-психологической помощи семьям с детьми и детям, находящимся в трудной жизненной ситуации.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Ш"/>
            </a:pPr>
            <a:r>
              <a:rPr lang="ru-RU" sz="1800">
                <a:solidFill>
                  <a:schemeClr val="tx2"/>
                </a:solidFill>
                <a:latin typeface="Bookman Old Style" pitchFamily="18" charset="0"/>
              </a:rPr>
              <a:t>Разработка и реализация  индивидуальных программ реабилитации семьи, находящейся в трудной жизненной ситуации, организация оказания социальной помощи семье по преодолению трудной жизненной ситуации, социальный патронаж семей с детьми.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Ш"/>
            </a:pPr>
            <a:r>
              <a:rPr lang="ru-RU" sz="1800">
                <a:solidFill>
                  <a:schemeClr val="tx2"/>
                </a:solidFill>
                <a:latin typeface="Bookman Old Style" pitchFamily="18" charset="0"/>
              </a:rPr>
              <a:t>Комплексное предоставление социально-бытовых, социально-психологических, социально-экономических, социально-правовых  услуг семьям с детьми и детям, находящимся в трудной жизненной ситуации, в объеме индивидуальной нуждаемости.</a:t>
            </a:r>
            <a:r>
              <a:rPr lang="ru-RU" sz="2400"/>
              <a:t> </a:t>
            </a:r>
            <a:endParaRPr lang="ru-RU" sz="1800">
              <a:solidFill>
                <a:schemeClr val="tx2"/>
              </a:solidFill>
              <a:latin typeface="Bookman Old Style" pitchFamily="18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Ш"/>
            </a:pPr>
            <a:r>
              <a:rPr lang="ru-RU" sz="1800">
                <a:solidFill>
                  <a:schemeClr val="tx2"/>
                </a:solidFill>
                <a:latin typeface="Bookman Old Style" pitchFamily="18" charset="0"/>
              </a:rPr>
              <a:t>Содействие органам исполнительной власти в распространении в муниципальном районе семейных форм устройства детей, оставшихся без попечения родителей и находящихся в социально-опасном положении.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Ш"/>
            </a:pPr>
            <a:r>
              <a:rPr lang="ru-RU" sz="1800">
                <a:solidFill>
                  <a:schemeClr val="tx2"/>
                </a:solidFill>
                <a:latin typeface="Bookman Old Style" pitchFamily="18" charset="0"/>
              </a:rPr>
              <a:t>Внедрение новых форм и методов обслуживания в зависимости от характера нуждаемости семьи и детей в помощи.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ru-RU" sz="1800">
              <a:solidFill>
                <a:schemeClr val="tx2"/>
              </a:solidFill>
              <a:latin typeface="Bookman Old Style" pitchFamily="18" charset="0"/>
            </a:endParaRPr>
          </a:p>
        </p:txBody>
      </p:sp>
      <p:pic>
        <p:nvPicPr>
          <p:cNvPr id="7173" name="Picture 5" descr="Logotip_Fon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329" t="38831" r="35461" b="38841"/>
          <a:stretch>
            <a:fillRect/>
          </a:stretch>
        </p:blipFill>
        <p:spPr bwMode="auto">
          <a:xfrm>
            <a:off x="8027988" y="0"/>
            <a:ext cx="1000125" cy="10445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50825" y="1700213"/>
            <a:ext cx="8424863" cy="1081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Направление родителей на лечение от алкогольной зависимости специалистами областного медико-психологического центра «НАТиС» на базе КЦСОН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title"/>
          </p:nvPr>
        </p:nvSpPr>
        <p:spPr>
          <a:xfrm>
            <a:off x="-252413" y="260350"/>
            <a:ext cx="8229601" cy="1143000"/>
          </a:xfrm>
          <a:noFill/>
          <a:ln/>
        </p:spPr>
        <p:txBody>
          <a:bodyPr/>
          <a:lstStyle/>
          <a:p>
            <a:r>
              <a:rPr lang="ru-RU" sz="3200" b="1">
                <a:latin typeface="Bookman Old Style" pitchFamily="18" charset="0"/>
              </a:rPr>
              <a:t>Направления деятельности специалистов участковой социальной  службы</a:t>
            </a:r>
          </a:p>
        </p:txBody>
      </p:sp>
      <p:pic>
        <p:nvPicPr>
          <p:cNvPr id="20487" name="Picture 7" descr="Logotip_Fon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329" t="38831" r="35461" b="38841"/>
          <a:stretch>
            <a:fillRect/>
          </a:stretch>
        </p:blipFill>
        <p:spPr bwMode="auto">
          <a:xfrm>
            <a:off x="7956550" y="188913"/>
            <a:ext cx="1000125" cy="10445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0489" name="Picture 9" descr="натис"/>
          <p:cNvPicPr>
            <a:picLocks noChangeAspect="1" noChangeArrowheads="1"/>
          </p:cNvPicPr>
          <p:nvPr/>
        </p:nvPicPr>
        <p:blipFill>
          <a:blip r:embed="rId3" cstate="print"/>
          <a:srcRect r="302"/>
          <a:stretch>
            <a:fillRect/>
          </a:stretch>
        </p:blipFill>
        <p:spPr bwMode="auto">
          <a:xfrm>
            <a:off x="395288" y="2830513"/>
            <a:ext cx="5256212" cy="3535362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0490" name="Picture 10" descr="DSC03898"/>
          <p:cNvPicPr>
            <a:picLocks noChangeAspect="1" noChangeArrowheads="1"/>
          </p:cNvPicPr>
          <p:nvPr/>
        </p:nvPicPr>
        <p:blipFill>
          <a:blip r:embed="rId4" cstate="print"/>
          <a:srcRect l="7243" r="42796" b="1851"/>
          <a:stretch>
            <a:fillRect/>
          </a:stretch>
        </p:blipFill>
        <p:spPr bwMode="auto">
          <a:xfrm>
            <a:off x="7235825" y="2492375"/>
            <a:ext cx="1465263" cy="21590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0491" name="Picture 11" descr="DSC0396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963" y="4724400"/>
            <a:ext cx="2622550" cy="1966913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50825" y="1700213"/>
            <a:ext cx="8713788" cy="4752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Оказание натуральной помощи семьям с детьми, находящимся в трудной жизненной ситуации: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организация и проведение благотворительных акций, столов;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содействие в оформлении документов на получение продуктов питания, одежды, обуви, постельных принадлежностей через отделение срочной социальной помощи;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оказание помощи в виде продуктовых  наборов через общество с ограниченной ответственностью «Пантеон-Н»;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содействие в оформлении бесплатного питания для детей в возрасте до 2-х лет через центральную районную больницу и детей-школьников через школьные столовые.</a:t>
            </a:r>
          </a:p>
          <a:p>
            <a:pPr algn="just">
              <a:buFontTx/>
              <a:buChar char="-"/>
            </a:pPr>
            <a:endParaRPr lang="ru-RU" sz="2000">
              <a:solidFill>
                <a:schemeClr val="tx2"/>
              </a:solidFill>
              <a:latin typeface="Bookman Old Style" pitchFamily="18" charset="0"/>
            </a:endParaRPr>
          </a:p>
          <a:p>
            <a:pPr algn="ctr">
              <a:buFontTx/>
              <a:buChar char="-"/>
            </a:pPr>
            <a:endParaRPr lang="ru-RU" sz="200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title"/>
          </p:nvPr>
        </p:nvSpPr>
        <p:spPr>
          <a:xfrm>
            <a:off x="-252413" y="260350"/>
            <a:ext cx="8229601" cy="1143000"/>
          </a:xfrm>
          <a:noFill/>
          <a:ln/>
        </p:spPr>
        <p:txBody>
          <a:bodyPr/>
          <a:lstStyle/>
          <a:p>
            <a:r>
              <a:rPr lang="ru-RU" sz="3200" b="1">
                <a:latin typeface="Bookman Old Style" pitchFamily="18" charset="0"/>
              </a:rPr>
              <a:t>Направления деятельности специалистов участковой социальной  службы</a:t>
            </a:r>
          </a:p>
        </p:txBody>
      </p:sp>
      <p:pic>
        <p:nvPicPr>
          <p:cNvPr id="21510" name="Picture 6" descr="Logotip_Fon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329" t="38831" r="35461" b="38841"/>
          <a:stretch>
            <a:fillRect/>
          </a:stretch>
        </p:blipFill>
        <p:spPr bwMode="auto">
          <a:xfrm>
            <a:off x="7956550" y="188913"/>
            <a:ext cx="1000125" cy="10445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1512" name="Picture 8" descr="оказание бла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5300663"/>
            <a:ext cx="1873250" cy="140335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</p:spPr>
      </p:pic>
      <p:pic>
        <p:nvPicPr>
          <p:cNvPr id="21513" name="Picture 9" descr="DSC0388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5300663"/>
            <a:ext cx="1873250" cy="140335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</p:spPr>
      </p:pic>
      <p:pic>
        <p:nvPicPr>
          <p:cNvPr id="21514" name="Picture 10" descr="DSC03882"/>
          <p:cNvPicPr>
            <a:picLocks noChangeAspect="1" noChangeArrowheads="1"/>
          </p:cNvPicPr>
          <p:nvPr/>
        </p:nvPicPr>
        <p:blipFill>
          <a:blip r:embed="rId5" cstate="print">
            <a:lum bright="12000"/>
          </a:blip>
          <a:srcRect/>
          <a:stretch>
            <a:fillRect/>
          </a:stretch>
        </p:blipFill>
        <p:spPr bwMode="auto">
          <a:xfrm>
            <a:off x="2484438" y="5300663"/>
            <a:ext cx="1871662" cy="140335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1515" name="Picture 11" descr="доставка продуктов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463" y="5300663"/>
            <a:ext cx="1871662" cy="140335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50825" y="1700213"/>
            <a:ext cx="8424863" cy="1800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Посещение семей в рамках первичной профилактики.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Социальный патронаж семей «группы риска», семей, воспитывающих  детей-инвалидов, детей-сирот и детей, оставшихся без попечения родителей, семей, находящихся  в трудной жизненной ситуации.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title"/>
          </p:nvPr>
        </p:nvSpPr>
        <p:spPr>
          <a:xfrm>
            <a:off x="-252413" y="260350"/>
            <a:ext cx="8229601" cy="1143000"/>
          </a:xfrm>
          <a:noFill/>
          <a:ln/>
        </p:spPr>
        <p:txBody>
          <a:bodyPr/>
          <a:lstStyle/>
          <a:p>
            <a:r>
              <a:rPr lang="ru-RU" sz="3200" b="1">
                <a:latin typeface="Bookman Old Style" pitchFamily="18" charset="0"/>
              </a:rPr>
              <a:t>Направления деятельности специалистов участковой социальной  службы</a:t>
            </a:r>
          </a:p>
        </p:txBody>
      </p:sp>
      <p:pic>
        <p:nvPicPr>
          <p:cNvPr id="23558" name="Picture 6" descr="Logotip_Fon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329" t="38831" r="35461" b="38841"/>
          <a:stretch>
            <a:fillRect/>
          </a:stretch>
        </p:blipFill>
        <p:spPr bwMode="auto">
          <a:xfrm>
            <a:off x="7956550" y="188913"/>
            <a:ext cx="1000125" cy="10445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3559" name="Picture 7" descr="первичная профилакти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500438"/>
            <a:ext cx="2952750" cy="2211387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</p:spPr>
      </p:pic>
      <p:pic>
        <p:nvPicPr>
          <p:cNvPr id="23561" name="Picture 9" descr="встреча с ребенком-инвалидо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3141663"/>
            <a:ext cx="2087563" cy="1565275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3563" name="Picture 11" descr="специалисты ВМБ и УСС в семье группы риска в 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2138" y="4868863"/>
            <a:ext cx="2449512" cy="1838325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3564" name="Picture 12" descr="специалисты в многодетной семье с В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7763" y="4868863"/>
            <a:ext cx="2376487" cy="1782762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50825" y="1700213"/>
            <a:ext cx="8424863" cy="2736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900">
              <a:solidFill>
                <a:schemeClr val="tx2"/>
              </a:solidFill>
              <a:latin typeface="Bookman Old Style" pitchFamily="18" charset="0"/>
            </a:endParaRPr>
          </a:p>
          <a:p>
            <a:pPr algn="ctr"/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Оказание необходимых услуг семьям и детям:</a:t>
            </a:r>
          </a:p>
          <a:p>
            <a:pPr algn="ctr"/>
            <a:endParaRPr lang="ru-RU" sz="1200">
              <a:solidFill>
                <a:schemeClr val="tx2"/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Социально-правовые</a:t>
            </a:r>
          </a:p>
          <a:p>
            <a:pPr>
              <a:buFont typeface="Wingdings" pitchFamily="2" charset="2"/>
              <a:buChar char="v"/>
            </a:pPr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Социально-бытовые</a:t>
            </a:r>
          </a:p>
          <a:p>
            <a:pPr>
              <a:buFont typeface="Wingdings" pitchFamily="2" charset="2"/>
              <a:buChar char="v"/>
            </a:pPr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Социально-экономические</a:t>
            </a:r>
          </a:p>
          <a:p>
            <a:pPr>
              <a:buFont typeface="Wingdings" pitchFamily="2" charset="2"/>
              <a:buChar char="v"/>
            </a:pPr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Социально-медицинские</a:t>
            </a:r>
          </a:p>
          <a:p>
            <a:pPr>
              <a:buFont typeface="Wingdings" pitchFamily="2" charset="2"/>
              <a:buChar char="v"/>
            </a:pPr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Социально-педагогические</a:t>
            </a:r>
          </a:p>
          <a:p>
            <a:pPr>
              <a:buFont typeface="Wingdings" pitchFamily="2" charset="2"/>
              <a:buChar char="v"/>
            </a:pPr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Социально-психологические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title"/>
          </p:nvPr>
        </p:nvSpPr>
        <p:spPr>
          <a:xfrm>
            <a:off x="-252413" y="260350"/>
            <a:ext cx="8229601" cy="1143000"/>
          </a:xfrm>
          <a:noFill/>
          <a:ln/>
        </p:spPr>
        <p:txBody>
          <a:bodyPr/>
          <a:lstStyle/>
          <a:p>
            <a:r>
              <a:rPr lang="ru-RU" sz="3200" b="1">
                <a:latin typeface="Bookman Old Style" pitchFamily="18" charset="0"/>
              </a:rPr>
              <a:t>Направления деятельности специалистов участковой социальной  службы</a:t>
            </a:r>
          </a:p>
        </p:txBody>
      </p:sp>
      <p:pic>
        <p:nvPicPr>
          <p:cNvPr id="24582" name="Picture 6" descr="Logotip_Fon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329" t="38831" r="35461" b="38841"/>
          <a:stretch>
            <a:fillRect/>
          </a:stretch>
        </p:blipFill>
        <p:spPr bwMode="auto">
          <a:xfrm>
            <a:off x="7956550" y="188913"/>
            <a:ext cx="1000125" cy="10445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4584" name="Picture 8" descr="DSC054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2708275"/>
            <a:ext cx="2798763" cy="2098675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</p:spPr>
      </p:pic>
      <p:pic>
        <p:nvPicPr>
          <p:cNvPr id="24585" name="Picture 9" descr="DSC038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4437063"/>
            <a:ext cx="2087562" cy="1566862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</p:spPr>
      </p:pic>
      <p:pic>
        <p:nvPicPr>
          <p:cNvPr id="24586" name="Picture 10" descr="DSC0389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3663" y="5183188"/>
            <a:ext cx="2232025" cy="1674812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</p:spPr>
      </p:pic>
      <p:pic>
        <p:nvPicPr>
          <p:cNvPr id="24588" name="Picture 12" descr="с молодыми мамами в ЦРБ"/>
          <p:cNvPicPr>
            <a:picLocks noChangeAspect="1" noChangeArrowheads="1"/>
          </p:cNvPicPr>
          <p:nvPr/>
        </p:nvPicPr>
        <p:blipFill>
          <a:blip r:embed="rId6" cstate="print"/>
          <a:srcRect l="18491"/>
          <a:stretch>
            <a:fillRect/>
          </a:stretch>
        </p:blipFill>
        <p:spPr bwMode="auto">
          <a:xfrm>
            <a:off x="2987675" y="5013325"/>
            <a:ext cx="1903413" cy="17526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4589" name="Picture 13" descr="АНКЕТИРОВАНИЕ СЕМЬИ ГРУППЫ РИСКА СПЕЦ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4292600"/>
            <a:ext cx="2735263" cy="205105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50825" y="1773238"/>
            <a:ext cx="8424863" cy="936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Участие в организации и проведении социальных праздников, содействие в создании клубов для детей и родителей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title"/>
          </p:nvPr>
        </p:nvSpPr>
        <p:spPr>
          <a:xfrm>
            <a:off x="-252413" y="260350"/>
            <a:ext cx="8229601" cy="1143000"/>
          </a:xfrm>
          <a:noFill/>
          <a:ln/>
        </p:spPr>
        <p:txBody>
          <a:bodyPr/>
          <a:lstStyle/>
          <a:p>
            <a:r>
              <a:rPr lang="ru-RU" sz="3200" b="1">
                <a:latin typeface="Bookman Old Style" pitchFamily="18" charset="0"/>
              </a:rPr>
              <a:t>Направления деятельности специалистов участковой социальной  службы</a:t>
            </a:r>
          </a:p>
        </p:txBody>
      </p:sp>
      <p:pic>
        <p:nvPicPr>
          <p:cNvPr id="25606" name="Picture 6" descr="Logotip_Fon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329" t="38831" r="35461" b="38841"/>
          <a:stretch>
            <a:fillRect/>
          </a:stretch>
        </p:blipFill>
        <p:spPr bwMode="auto">
          <a:xfrm>
            <a:off x="7956550" y="188913"/>
            <a:ext cx="1000125" cy="10445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5608" name="Picture 8" descr="PC0507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2781300"/>
            <a:ext cx="2881312" cy="2160588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</p:spPr>
      </p:pic>
      <p:pic>
        <p:nvPicPr>
          <p:cNvPr id="25609" name="Picture 9" descr="готовимся к 9 мая"/>
          <p:cNvPicPr>
            <a:picLocks noChangeAspect="1" noChangeArrowheads="1"/>
          </p:cNvPicPr>
          <p:nvPr/>
        </p:nvPicPr>
        <p:blipFill>
          <a:blip r:embed="rId4" cstate="print"/>
          <a:srcRect t="27048"/>
          <a:stretch>
            <a:fillRect/>
          </a:stretch>
        </p:blipFill>
        <p:spPr bwMode="auto">
          <a:xfrm>
            <a:off x="3132138" y="5157788"/>
            <a:ext cx="2840037" cy="1554162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</p:spPr>
      </p:pic>
      <p:pic>
        <p:nvPicPr>
          <p:cNvPr id="25610" name="Picture 10" descr="ДЕНЬ ЗАЩИТЫ ДЕТЕЙ В КЦСОН для детей из малообеспеч"/>
          <p:cNvPicPr>
            <a:picLocks noChangeAspect="1" noChangeArrowheads="1"/>
          </p:cNvPicPr>
          <p:nvPr/>
        </p:nvPicPr>
        <p:blipFill>
          <a:blip r:embed="rId5" cstate="print"/>
          <a:srcRect t="4488"/>
          <a:stretch>
            <a:fillRect/>
          </a:stretch>
        </p:blipFill>
        <p:spPr bwMode="auto">
          <a:xfrm>
            <a:off x="6443663" y="5157788"/>
            <a:ext cx="2160587" cy="1547812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</p:spPr>
      </p:pic>
      <p:pic>
        <p:nvPicPr>
          <p:cNvPr id="25611" name="Picture 11" descr="P1010060"/>
          <p:cNvPicPr>
            <a:picLocks noChangeAspect="1" noChangeArrowheads="1"/>
          </p:cNvPicPr>
          <p:nvPr/>
        </p:nvPicPr>
        <p:blipFill>
          <a:blip r:embed="rId6" cstate="print"/>
          <a:srcRect t="12788" b="6035"/>
          <a:stretch>
            <a:fillRect/>
          </a:stretch>
        </p:blipFill>
        <p:spPr bwMode="auto">
          <a:xfrm>
            <a:off x="1042988" y="2781300"/>
            <a:ext cx="3527425" cy="2147888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5612" name="Picture 12" descr="7"/>
          <p:cNvPicPr>
            <a:picLocks noChangeAspect="1" noChangeArrowheads="1"/>
          </p:cNvPicPr>
          <p:nvPr/>
        </p:nvPicPr>
        <p:blipFill>
          <a:blip r:embed="rId7" cstate="print"/>
          <a:srcRect t="7727"/>
          <a:stretch>
            <a:fillRect/>
          </a:stretch>
        </p:blipFill>
        <p:spPr bwMode="auto">
          <a:xfrm>
            <a:off x="468313" y="5157788"/>
            <a:ext cx="2303462" cy="159385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8" name="Picture 14" descr="вот что получилось"/>
          <p:cNvPicPr>
            <a:picLocks noChangeAspect="1" noChangeArrowheads="1"/>
          </p:cNvPicPr>
          <p:nvPr/>
        </p:nvPicPr>
        <p:blipFill>
          <a:blip r:embed="rId2" cstate="print"/>
          <a:srcRect l="13268" t="18108" b="11580"/>
          <a:stretch>
            <a:fillRect/>
          </a:stretch>
        </p:blipFill>
        <p:spPr bwMode="auto">
          <a:xfrm>
            <a:off x="3563938" y="2924175"/>
            <a:ext cx="3024187" cy="1838325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6637" name="Picture 13" descr="нас у мамы семеро"/>
          <p:cNvPicPr>
            <a:picLocks noChangeAspect="1" noChangeArrowheads="1"/>
          </p:cNvPicPr>
          <p:nvPr/>
        </p:nvPicPr>
        <p:blipFill>
          <a:blip r:embed="rId3" cstate="print"/>
          <a:srcRect t="3778" r="14294"/>
          <a:stretch>
            <a:fillRect/>
          </a:stretch>
        </p:blipFill>
        <p:spPr bwMode="auto">
          <a:xfrm>
            <a:off x="1476375" y="2997200"/>
            <a:ext cx="1727200" cy="1455738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50825" y="1916113"/>
            <a:ext cx="8424863" cy="936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Участие в межведомственных семинарах и операциях «Семья», «Подросток», «Родительский дом», «Кто такие хорошие родители», «Россия без жестокости к детям»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>
          <a:xfrm>
            <a:off x="-252413" y="260350"/>
            <a:ext cx="8229601" cy="1143000"/>
          </a:xfrm>
          <a:noFill/>
          <a:ln/>
        </p:spPr>
        <p:txBody>
          <a:bodyPr/>
          <a:lstStyle/>
          <a:p>
            <a:r>
              <a:rPr lang="ru-RU" sz="3600" b="1">
                <a:latin typeface="Bookman Old Style" pitchFamily="18" charset="0"/>
              </a:rPr>
              <a:t>Направления деятельности специалистов участковой социальной  службы</a:t>
            </a:r>
          </a:p>
        </p:txBody>
      </p:sp>
      <p:pic>
        <p:nvPicPr>
          <p:cNvPr id="26630" name="Picture 6" descr="Logotip_Fond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329" t="38831" r="35461" b="38841"/>
          <a:stretch>
            <a:fillRect/>
          </a:stretch>
        </p:blipFill>
        <p:spPr bwMode="auto">
          <a:xfrm>
            <a:off x="7956550" y="188913"/>
            <a:ext cx="1000125" cy="10445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6634" name="Picture 10" descr="участие клуба Подросток в акции память о ВОВ в каждый дом (2)"/>
          <p:cNvPicPr>
            <a:picLocks noChangeAspect="1" noChangeArrowheads="1"/>
          </p:cNvPicPr>
          <p:nvPr/>
        </p:nvPicPr>
        <p:blipFill>
          <a:blip r:embed="rId5" cstate="print"/>
          <a:srcRect l="11652" r="9987"/>
          <a:stretch>
            <a:fillRect/>
          </a:stretch>
        </p:blipFill>
        <p:spPr bwMode="auto">
          <a:xfrm>
            <a:off x="6877050" y="3284538"/>
            <a:ext cx="1943100" cy="186055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6636" name="Picture 12" descr="ПРОСМОТР ФИЛЬМА О ЦЕНТРЕ"/>
          <p:cNvPicPr>
            <a:picLocks noChangeAspect="1" noChangeArrowheads="1"/>
          </p:cNvPicPr>
          <p:nvPr/>
        </p:nvPicPr>
        <p:blipFill>
          <a:blip r:embed="rId6" cstate="print"/>
          <a:srcRect t="20374"/>
          <a:stretch>
            <a:fillRect/>
          </a:stretch>
        </p:blipFill>
        <p:spPr bwMode="auto">
          <a:xfrm>
            <a:off x="323850" y="4581525"/>
            <a:ext cx="3527425" cy="2106613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6633" name="Picture 9" descr="ДЕНЬ ПРОФИЛАКТИКИ И КРУГЛЫЙ СТОЛ В п"/>
          <p:cNvPicPr>
            <a:picLocks noChangeAspect="1" noChangeArrowheads="1"/>
          </p:cNvPicPr>
          <p:nvPr/>
        </p:nvPicPr>
        <p:blipFill>
          <a:blip r:embed="rId7" cstate="print"/>
          <a:srcRect t="31613"/>
          <a:stretch>
            <a:fillRect/>
          </a:stretch>
        </p:blipFill>
        <p:spPr bwMode="auto">
          <a:xfrm>
            <a:off x="4211638" y="4868863"/>
            <a:ext cx="3643312" cy="1868487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23850" y="1412875"/>
            <a:ext cx="8642350" cy="4897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chemeClr val="tx2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1600">
                <a:solidFill>
                  <a:schemeClr val="tx2"/>
                </a:solidFill>
                <a:latin typeface="Bookman Old Style" pitchFamily="18" charset="0"/>
              </a:rPr>
              <a:t>В результате картирования выявлены и поставлены на учет 323 семьи с 488 детьми, в том числе 64 семьи (137 детей) «группы риска».</a:t>
            </a:r>
          </a:p>
          <a:p>
            <a:pPr algn="just">
              <a:buFont typeface="Wingdings" pitchFamily="2" charset="2"/>
              <a:buChar char="v"/>
            </a:pPr>
            <a:r>
              <a:rPr lang="ru-RU" sz="1600">
                <a:solidFill>
                  <a:schemeClr val="tx2"/>
                </a:solidFill>
                <a:latin typeface="Bookman Old Style" pitchFamily="18" charset="0"/>
              </a:rPr>
              <a:t>В 582 семьях выявлены и зарегистрированы сигналы о имеющихся проблемах различного характера. Составлены ИПР на 288 детей.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600">
                <a:solidFill>
                  <a:schemeClr val="tx2"/>
                </a:solidFill>
                <a:latin typeface="Bookman Old Style" pitchFamily="18" charset="0"/>
              </a:rPr>
              <a:t>В результате работы по программе положительная динамика наблюдается в 341 семье, находящейся в трудной жизненной ситуации (58,6% случаев), в 98 семьях «группы риска» (44,5%).</a:t>
            </a:r>
          </a:p>
          <a:p>
            <a:pPr algn="just">
              <a:buFont typeface="Wingdings" pitchFamily="2" charset="2"/>
              <a:buChar char="v"/>
            </a:pPr>
            <a:r>
              <a:rPr lang="ru-RU" sz="1600">
                <a:solidFill>
                  <a:schemeClr val="tx2"/>
                </a:solidFill>
                <a:latin typeface="Bookman Old Style" pitchFamily="18" charset="0"/>
              </a:rPr>
              <a:t>За отчетный период работы по программе социальным патронажем охвачено 100 % семей «группы риска» и  от 86% до 100% семей с детьми, находящихся в трудной жизненной ситуации, выявленных на территории микроучастков района.</a:t>
            </a:r>
          </a:p>
          <a:p>
            <a:pPr algn="just">
              <a:buFont typeface="Wingdings" pitchFamily="2" charset="2"/>
              <a:buChar char="v"/>
            </a:pPr>
            <a:r>
              <a:rPr lang="ru-RU" sz="1600">
                <a:solidFill>
                  <a:schemeClr val="tx2"/>
                </a:solidFill>
                <a:latin typeface="Bookman Old Style" pitchFamily="18" charset="0"/>
              </a:rPr>
              <a:t>Повысилась доступность социального обслуживания семьи по участковому принципу.</a:t>
            </a:r>
          </a:p>
          <a:p>
            <a:pPr algn="just">
              <a:buFont typeface="Wingdings" pitchFamily="2" charset="2"/>
              <a:buChar char="v"/>
            </a:pPr>
            <a:r>
              <a:rPr lang="ru-RU" sz="1600">
                <a:solidFill>
                  <a:schemeClr val="tx2"/>
                </a:solidFill>
                <a:latin typeface="Bookman Old Style" pitchFamily="18" charset="0"/>
              </a:rPr>
              <a:t>Увеличилось количество оказанных социальных услуг для семей с детьми в 1,7 раза.</a:t>
            </a:r>
          </a:p>
          <a:p>
            <a:pPr algn="just">
              <a:buFont typeface="Wingdings" pitchFamily="2" charset="2"/>
              <a:buChar char="v"/>
            </a:pPr>
            <a:r>
              <a:rPr lang="ru-RU" sz="1600">
                <a:solidFill>
                  <a:schemeClr val="tx2"/>
                </a:solidFill>
                <a:latin typeface="Bookman Old Style" pitchFamily="18" charset="0"/>
              </a:rPr>
              <a:t>Сняты с учета в отделении профилактики безнадзорности детей и подростков в связи с улучшением положения в семьях 27 семей с 38 детьми.</a:t>
            </a:r>
          </a:p>
          <a:p>
            <a:pPr algn="just">
              <a:buFont typeface="Wingdings" pitchFamily="2" charset="2"/>
              <a:buChar char="v"/>
            </a:pPr>
            <a:r>
              <a:rPr lang="ru-RU" sz="1600">
                <a:solidFill>
                  <a:schemeClr val="tx2"/>
                </a:solidFill>
                <a:latin typeface="Bookman Old Style" pitchFamily="18" charset="0"/>
              </a:rPr>
              <a:t>Уменьшилось  число детей, в отношении которых родители лишены родительских прав с 36 в 2009 г. до 27 в 2010 г.</a:t>
            </a:r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title"/>
          </p:nvPr>
        </p:nvSpPr>
        <p:spPr>
          <a:xfrm>
            <a:off x="-252413" y="260350"/>
            <a:ext cx="8229601" cy="1143000"/>
          </a:xfrm>
          <a:noFill/>
          <a:ln/>
        </p:spPr>
        <p:txBody>
          <a:bodyPr/>
          <a:lstStyle/>
          <a:p>
            <a:r>
              <a:rPr lang="ru-RU" sz="3600" b="1">
                <a:latin typeface="Bookman Old Style" pitchFamily="18" charset="0"/>
              </a:rPr>
              <a:t>Достигнутые результаты </a:t>
            </a:r>
            <a:br>
              <a:rPr lang="ru-RU" sz="3600" b="1">
                <a:latin typeface="Bookman Old Style" pitchFamily="18" charset="0"/>
              </a:rPr>
            </a:br>
            <a:r>
              <a:rPr lang="ru-RU" sz="3600" b="1">
                <a:latin typeface="Bookman Old Style" pitchFamily="18" charset="0"/>
              </a:rPr>
              <a:t>в работе УСС за 2010 год.</a:t>
            </a:r>
            <a:br>
              <a:rPr lang="ru-RU" sz="3600" b="1">
                <a:latin typeface="Bookman Old Style" pitchFamily="18" charset="0"/>
              </a:rPr>
            </a:br>
            <a:r>
              <a:rPr lang="ru-RU" sz="3600" b="1">
                <a:latin typeface="Bookman Old Style" pitchFamily="18" charset="0"/>
              </a:rPr>
              <a:t>       Эффективность.</a:t>
            </a:r>
          </a:p>
        </p:txBody>
      </p:sp>
      <p:pic>
        <p:nvPicPr>
          <p:cNvPr id="27656" name="Picture 8" descr="Logotip_Fon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329" t="38831" r="35461" b="38841"/>
          <a:stretch>
            <a:fillRect/>
          </a:stretch>
        </p:blipFill>
        <p:spPr bwMode="auto">
          <a:xfrm>
            <a:off x="7956550" y="188913"/>
            <a:ext cx="1000125" cy="10445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6" name="Object 4"/>
          <p:cNvGraphicFramePr>
            <a:graphicFrameLocks noChangeAspect="1"/>
          </p:cNvGraphicFramePr>
          <p:nvPr>
            <p:ph/>
          </p:nvPr>
        </p:nvGraphicFramePr>
        <p:xfrm>
          <a:off x="-325438" y="1773238"/>
          <a:ext cx="9469438" cy="4383087"/>
        </p:xfrm>
        <a:graphic>
          <a:graphicData uri="http://schemas.openxmlformats.org/presentationml/2006/ole">
            <p:oleObj spid="_x0000_s28676" name="Диаграмма" r:id="rId3" imgW="5943714" imgH="2750775" progId="MSGraph.Chart.8">
              <p:embed/>
            </p:oleObj>
          </a:graphicData>
        </a:graphic>
      </p:graphicFrame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755650" y="1025525"/>
            <a:ext cx="72009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3794125" algn="l"/>
              </a:tabLst>
            </a:pPr>
            <a:endParaRPr lang="ru-RU" sz="3600">
              <a:latin typeface="Bookman Old Style" pitchFamily="18" charset="0"/>
            </a:endParaRPr>
          </a:p>
          <a:p>
            <a:pPr eaLnBrk="0" hangingPunct="0">
              <a:tabLst>
                <a:tab pos="3794125" algn="l"/>
              </a:tabLst>
            </a:pPr>
            <a:endParaRPr lang="ru-RU" sz="3600">
              <a:latin typeface="Bookman Old Style" pitchFamily="18" charset="0"/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-252413" y="260350"/>
            <a:ext cx="82296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600" b="1">
                <a:solidFill>
                  <a:schemeClr val="tx2"/>
                </a:solidFill>
                <a:latin typeface="Bookman Old Style" pitchFamily="18" charset="0"/>
              </a:rPr>
              <a:t>Сравнительный анализ результатов реализации программы за 2010 год</a:t>
            </a:r>
          </a:p>
        </p:txBody>
      </p:sp>
      <p:pic>
        <p:nvPicPr>
          <p:cNvPr id="28682" name="Picture 10" descr="Logotip_Fond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329" t="38831" r="35461" b="38841"/>
          <a:stretch>
            <a:fillRect/>
          </a:stretch>
        </p:blipFill>
        <p:spPr bwMode="auto">
          <a:xfrm>
            <a:off x="7956550" y="188913"/>
            <a:ext cx="1000125" cy="10445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7" name="Object 7"/>
          <p:cNvGraphicFramePr>
            <a:graphicFrameLocks noChangeAspect="1"/>
          </p:cNvGraphicFramePr>
          <p:nvPr>
            <p:ph/>
          </p:nvPr>
        </p:nvGraphicFramePr>
        <p:xfrm>
          <a:off x="250825" y="620713"/>
          <a:ext cx="11718925" cy="5426075"/>
        </p:xfrm>
        <a:graphic>
          <a:graphicData uri="http://schemas.openxmlformats.org/presentationml/2006/ole">
            <p:oleObj spid="_x0000_s30727" name="Диаграмма" r:id="rId3" imgW="5943714" imgH="2750775" progId="MSGraph.Chart.8">
              <p:embed/>
            </p:oleObj>
          </a:graphicData>
        </a:graphic>
      </p:graphicFrame>
      <p:pic>
        <p:nvPicPr>
          <p:cNvPr id="30729" name="Picture 9" descr="Logotip_Fond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329" t="38831" r="35461" b="38841"/>
          <a:stretch>
            <a:fillRect/>
          </a:stretch>
        </p:blipFill>
        <p:spPr bwMode="auto">
          <a:xfrm>
            <a:off x="7956550" y="188913"/>
            <a:ext cx="1000125" cy="10445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989138"/>
            <a:ext cx="8712200" cy="1296987"/>
          </a:xfrm>
        </p:spPr>
        <p:txBody>
          <a:bodyPr/>
          <a:lstStyle/>
          <a:p>
            <a:r>
              <a:rPr lang="ru-RU" sz="6000" b="1">
                <a:latin typeface="Bookman Old Style" pitchFamily="18" charset="0"/>
              </a:rPr>
              <a:t>Выездная</a:t>
            </a:r>
            <a:br>
              <a:rPr lang="ru-RU" sz="6000" b="1">
                <a:latin typeface="Bookman Old Style" pitchFamily="18" charset="0"/>
              </a:rPr>
            </a:br>
            <a:r>
              <a:rPr lang="ru-RU" sz="6000" b="1">
                <a:latin typeface="Bookman Old Style" pitchFamily="18" charset="0"/>
              </a:rPr>
              <a:t> мобильная бригада</a:t>
            </a:r>
            <a:r>
              <a:rPr lang="ru-RU" sz="5400">
                <a:latin typeface="Bookman Old Style" pitchFamily="18" charset="0"/>
              </a:rPr>
              <a:t/>
            </a:r>
            <a:br>
              <a:rPr lang="ru-RU" sz="5400">
                <a:latin typeface="Bookman Old Style" pitchFamily="18" charset="0"/>
              </a:rPr>
            </a:br>
            <a:endParaRPr lang="ru-RU" sz="5400">
              <a:latin typeface="Bookman Old Style" pitchFamily="18" charset="0"/>
            </a:endParaRPr>
          </a:p>
        </p:txBody>
      </p:sp>
      <p:pic>
        <p:nvPicPr>
          <p:cNvPr id="84996" name="Picture 4" descr="Logotip_Fon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329" t="38831" r="35461" b="38841"/>
          <a:stretch>
            <a:fillRect/>
          </a:stretch>
        </p:blipFill>
        <p:spPr bwMode="auto">
          <a:xfrm>
            <a:off x="8027988" y="0"/>
            <a:ext cx="1000125" cy="10445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84997" name="Picture 5" descr="DSC0545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6FFFF"/>
              </a:clrFrom>
              <a:clrTo>
                <a:srgbClr val="C6FFFF">
                  <a:alpha val="0"/>
                </a:srgbClr>
              </a:clrTo>
            </a:clrChange>
          </a:blip>
          <a:srcRect t="4901"/>
          <a:stretch>
            <a:fillRect/>
          </a:stretch>
        </p:blipFill>
        <p:spPr bwMode="auto">
          <a:xfrm>
            <a:off x="2700338" y="3500438"/>
            <a:ext cx="3941762" cy="2811462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545137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400" b="1">
                <a:solidFill>
                  <a:schemeClr val="tx2"/>
                </a:solidFill>
                <a:latin typeface="Bookman Old Style" pitchFamily="18" charset="0"/>
              </a:rPr>
              <a:t>Ожидаемые результаты: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ru-RU" sz="2400">
              <a:solidFill>
                <a:schemeClr val="tx2"/>
              </a:solidFill>
              <a:latin typeface="Bookman Old Style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Ш"/>
            </a:pPr>
            <a:r>
              <a:rPr lang="ru-RU" sz="2200">
                <a:solidFill>
                  <a:schemeClr val="tx2"/>
                </a:solidFill>
                <a:latin typeface="Bookman Old Style" pitchFamily="18" charset="0"/>
              </a:rPr>
              <a:t>Снижение социальной напряженности, оперативное решение проблем семей, находящихся в трудной жизненной ситуации.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Ш"/>
            </a:pPr>
            <a:r>
              <a:rPr lang="ru-RU" sz="2200">
                <a:solidFill>
                  <a:schemeClr val="tx2"/>
                </a:solidFill>
                <a:latin typeface="Bookman Old Style" pitchFamily="18" charset="0"/>
              </a:rPr>
              <a:t>Увеличение охвата социальным патронажем семей с детьми, находящихся в трудной жизненной ситуации, до 100 %.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ru-RU" sz="600">
              <a:solidFill>
                <a:schemeClr val="tx2"/>
              </a:solidFill>
              <a:latin typeface="Bookman Old Style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Ш"/>
            </a:pPr>
            <a:r>
              <a:rPr lang="ru-RU" sz="2200">
                <a:solidFill>
                  <a:schemeClr val="tx2"/>
                </a:solidFill>
                <a:latin typeface="Bookman Old Style" pitchFamily="18" charset="0"/>
              </a:rPr>
              <a:t>Повышение доступности социального обслуживания для семей с детьми по участковому принципу.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ru-RU" sz="600">
              <a:solidFill>
                <a:schemeClr val="tx2"/>
              </a:solidFill>
              <a:latin typeface="Bookman Old Style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Ш"/>
            </a:pPr>
            <a:r>
              <a:rPr lang="ru-RU" sz="2200">
                <a:solidFill>
                  <a:schemeClr val="tx2"/>
                </a:solidFill>
                <a:latin typeface="Bookman Old Style" pitchFamily="18" charset="0"/>
              </a:rPr>
              <a:t>Сокращение числа семей с детьми, находящихся в трудной жизненной ситуации и социально опасном положении.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ru-RU" sz="800">
              <a:solidFill>
                <a:schemeClr val="tx2"/>
              </a:solidFill>
              <a:latin typeface="Bookman Old Style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Ш"/>
            </a:pPr>
            <a:r>
              <a:rPr lang="ru-RU" sz="2200">
                <a:solidFill>
                  <a:schemeClr val="tx2"/>
                </a:solidFill>
                <a:latin typeface="Bookman Old Style" pitchFamily="18" charset="0"/>
              </a:rPr>
              <a:t>Уменьшение числа детей, в отношении которых родители лишены родительских прав.</a:t>
            </a:r>
          </a:p>
        </p:txBody>
      </p:sp>
      <p:pic>
        <p:nvPicPr>
          <p:cNvPr id="8196" name="Picture 4" descr="Logotip_Fon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329" t="38831" r="35461" b="38841"/>
          <a:stretch>
            <a:fillRect/>
          </a:stretch>
        </p:blipFill>
        <p:spPr bwMode="auto">
          <a:xfrm>
            <a:off x="8027988" y="0"/>
            <a:ext cx="1000125" cy="10445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Logotip_Fon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329" t="38831" r="35461" b="38841"/>
          <a:stretch>
            <a:fillRect/>
          </a:stretch>
        </p:blipFill>
        <p:spPr bwMode="auto">
          <a:xfrm>
            <a:off x="8027988" y="0"/>
            <a:ext cx="1000125" cy="10445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250825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600" b="1">
                <a:solidFill>
                  <a:schemeClr val="tx2"/>
                </a:solidFill>
                <a:latin typeface="Bookman Old Style" pitchFamily="18" charset="0"/>
              </a:rPr>
              <a:t>Состав </a:t>
            </a:r>
            <a:br>
              <a:rPr lang="ru-RU" sz="3600" b="1">
                <a:solidFill>
                  <a:schemeClr val="tx2"/>
                </a:solidFill>
                <a:latin typeface="Bookman Old Style" pitchFamily="18" charset="0"/>
              </a:rPr>
            </a:br>
            <a:r>
              <a:rPr lang="ru-RU" sz="3600" b="1">
                <a:solidFill>
                  <a:schemeClr val="tx2"/>
                </a:solidFill>
                <a:latin typeface="Bookman Old Style" pitchFamily="18" charset="0"/>
              </a:rPr>
              <a:t>выездной мобильной бригады</a:t>
            </a: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1258888" y="1412875"/>
            <a:ext cx="67627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b="1">
                <a:solidFill>
                  <a:schemeClr val="tx2"/>
                </a:solidFill>
                <a:latin typeface="Bookman Old Style" pitchFamily="18" charset="0"/>
              </a:rPr>
              <a:t>Психолог</a:t>
            </a:r>
            <a:r>
              <a:rPr lang="ru-RU">
                <a:solidFill>
                  <a:schemeClr val="tx2"/>
                </a:solidFill>
                <a:latin typeface="Bookman Old Style" pitchFamily="18" charset="0"/>
              </a:rPr>
              <a:t> – Тузова Ирина  Валентиновна</a:t>
            </a:r>
            <a:r>
              <a:rPr lang="ru-RU" b="1">
                <a:solidFill>
                  <a:schemeClr val="tx2"/>
                </a:solidFill>
                <a:latin typeface="Bookman Old Style" pitchFamily="18" charset="0"/>
              </a:rPr>
              <a:t> </a:t>
            </a:r>
          </a:p>
          <a:p>
            <a:pPr algn="ctr"/>
            <a:r>
              <a:rPr lang="ru-RU" b="1">
                <a:solidFill>
                  <a:schemeClr val="tx2"/>
                </a:solidFill>
                <a:latin typeface="Bookman Old Style" pitchFamily="18" charset="0"/>
              </a:rPr>
              <a:t>Логопед-дефектолог</a:t>
            </a:r>
            <a:r>
              <a:rPr lang="ru-RU">
                <a:solidFill>
                  <a:schemeClr val="tx2"/>
                </a:solidFill>
                <a:latin typeface="Bookman Old Style" pitchFamily="18" charset="0"/>
              </a:rPr>
              <a:t> – Гудкова Светлана Юлдашевна</a:t>
            </a:r>
          </a:p>
          <a:p>
            <a:pPr algn="ctr"/>
            <a:r>
              <a:rPr lang="ru-RU" b="1">
                <a:solidFill>
                  <a:schemeClr val="tx2"/>
                </a:solidFill>
                <a:latin typeface="Bookman Old Style" pitchFamily="18" charset="0"/>
              </a:rPr>
              <a:t>Социальный педагог</a:t>
            </a:r>
            <a:r>
              <a:rPr lang="ru-RU">
                <a:solidFill>
                  <a:schemeClr val="tx2"/>
                </a:solidFill>
                <a:latin typeface="Bookman Old Style" pitchFamily="18" charset="0"/>
              </a:rPr>
              <a:t>- Гладкова Галина Александровна</a:t>
            </a:r>
          </a:p>
        </p:txBody>
      </p:sp>
      <p:pic>
        <p:nvPicPr>
          <p:cNvPr id="64519" name="Picture 7" descr="индивидаульная работа логопеда-дефектолога ВМ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2636838"/>
            <a:ext cx="2519362" cy="1887537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64520" name="Picture 8" descr="DSC03661"/>
          <p:cNvPicPr>
            <a:picLocks noChangeAspect="1" noChangeArrowheads="1"/>
          </p:cNvPicPr>
          <p:nvPr/>
        </p:nvPicPr>
        <p:blipFill>
          <a:blip r:embed="rId4" cstate="print"/>
          <a:srcRect l="30785" t="38551" r="13823"/>
          <a:stretch>
            <a:fillRect/>
          </a:stretch>
        </p:blipFill>
        <p:spPr bwMode="auto">
          <a:xfrm>
            <a:off x="1763713" y="2636838"/>
            <a:ext cx="2286000" cy="1903412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64521" name="Picture 9" descr="рисуночные тест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838" y="4724400"/>
            <a:ext cx="2514600" cy="188595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0" y="3429000"/>
            <a:ext cx="2255838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1400" b="1">
                <a:solidFill>
                  <a:schemeClr val="tx2"/>
                </a:solidFill>
                <a:latin typeface="Bookman Old Style" pitchFamily="18" charset="0"/>
              </a:rPr>
              <a:t>Психологическое</a:t>
            </a:r>
          </a:p>
          <a:p>
            <a:pPr algn="ctr"/>
            <a:r>
              <a:rPr lang="ru-RU" sz="1400" b="1">
                <a:solidFill>
                  <a:schemeClr val="tx2"/>
                </a:solidFill>
                <a:latin typeface="Bookman Old Style" pitchFamily="18" charset="0"/>
              </a:rPr>
              <a:t> занятие «Цвет дня» </a:t>
            </a:r>
          </a:p>
          <a:p>
            <a:pPr algn="ctr"/>
            <a:r>
              <a:rPr lang="ru-RU" sz="1400" b="1">
                <a:solidFill>
                  <a:schemeClr val="tx2"/>
                </a:solidFill>
                <a:latin typeface="Bookman Old Style" pitchFamily="18" charset="0"/>
              </a:rPr>
              <a:t>  Проводит психолог </a:t>
            </a:r>
          </a:p>
          <a:p>
            <a:pPr algn="ctr"/>
            <a:r>
              <a:rPr lang="ru-RU" sz="1400" b="1">
                <a:solidFill>
                  <a:schemeClr val="tx2"/>
                </a:solidFill>
                <a:latin typeface="Bookman Old Style" pitchFamily="18" charset="0"/>
              </a:rPr>
              <a:t>Тузова И.В.</a:t>
            </a:r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4284663" y="3425825"/>
            <a:ext cx="2579687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1400" b="1">
                <a:solidFill>
                  <a:schemeClr val="tx2"/>
                </a:solidFill>
                <a:latin typeface="Bookman Old Style" pitchFamily="18" charset="0"/>
              </a:rPr>
              <a:t>Индивидуальное</a:t>
            </a:r>
            <a:endParaRPr lang="ru-RU" sz="1400">
              <a:solidFill>
                <a:schemeClr val="tx2"/>
              </a:solidFill>
              <a:latin typeface="Bookman Old Style" pitchFamily="18" charset="0"/>
            </a:endParaRPr>
          </a:p>
          <a:p>
            <a:pPr algn="ctr"/>
            <a:r>
              <a:rPr lang="ru-RU" sz="1400" b="1">
                <a:solidFill>
                  <a:schemeClr val="tx2"/>
                </a:solidFill>
                <a:latin typeface="Bookman Old Style" pitchFamily="18" charset="0"/>
              </a:rPr>
              <a:t> коррекционное занятие</a:t>
            </a:r>
          </a:p>
          <a:p>
            <a:pPr algn="ctr"/>
            <a:r>
              <a:rPr lang="ru-RU" sz="1400" b="1">
                <a:solidFill>
                  <a:schemeClr val="tx2"/>
                </a:solidFill>
                <a:latin typeface="Bookman Old Style" pitchFamily="18" charset="0"/>
              </a:rPr>
              <a:t> «Веселые звуки»</a:t>
            </a:r>
            <a:endParaRPr lang="ru-RU" sz="1400">
              <a:solidFill>
                <a:schemeClr val="tx2"/>
              </a:solidFill>
              <a:latin typeface="Bookman Old Style" pitchFamily="18" charset="0"/>
            </a:endParaRPr>
          </a:p>
          <a:p>
            <a:pPr algn="ctr"/>
            <a:r>
              <a:rPr lang="ru-RU" sz="1400" b="1">
                <a:solidFill>
                  <a:schemeClr val="tx2"/>
                </a:solidFill>
                <a:latin typeface="Bookman Old Style" pitchFamily="18" charset="0"/>
              </a:rPr>
              <a:t> логопеда-дефектолога</a:t>
            </a:r>
            <a:endParaRPr lang="ru-RU" sz="1400">
              <a:solidFill>
                <a:schemeClr val="tx2"/>
              </a:solidFill>
              <a:latin typeface="Bookman Old Style" pitchFamily="18" charset="0"/>
            </a:endParaRPr>
          </a:p>
          <a:p>
            <a:pPr algn="ctr"/>
            <a:r>
              <a:rPr lang="ru-RU" sz="1400" b="1">
                <a:solidFill>
                  <a:schemeClr val="tx2"/>
                </a:solidFill>
                <a:latin typeface="Bookman Old Style" pitchFamily="18" charset="0"/>
              </a:rPr>
              <a:t> Гудковой С.Ю.</a:t>
            </a:r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900113" y="5013325"/>
            <a:ext cx="3348037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3679825" algn="l"/>
              </a:tabLst>
            </a:pPr>
            <a:r>
              <a:rPr lang="ru-RU" sz="1400" b="1">
                <a:solidFill>
                  <a:schemeClr val="tx2"/>
                </a:solidFill>
                <a:latin typeface="Bookman Old Style" pitchFamily="18" charset="0"/>
              </a:rPr>
              <a:t>Групповое занятие «Моя семья» </a:t>
            </a:r>
            <a:endParaRPr lang="ru-RU" sz="1400">
              <a:solidFill>
                <a:schemeClr val="tx2"/>
              </a:solidFill>
              <a:latin typeface="Bookman Old Style" pitchFamily="18" charset="0"/>
            </a:endParaRPr>
          </a:p>
          <a:p>
            <a:pPr algn="ctr">
              <a:tabLst>
                <a:tab pos="3679825" algn="l"/>
              </a:tabLst>
            </a:pPr>
            <a:r>
              <a:rPr lang="ru-RU" sz="1400" b="1">
                <a:solidFill>
                  <a:schemeClr val="tx2"/>
                </a:solidFill>
                <a:latin typeface="Bookman Old Style" pitchFamily="18" charset="0"/>
              </a:rPr>
              <a:t> социального педагога</a:t>
            </a:r>
          </a:p>
          <a:p>
            <a:pPr algn="ctr">
              <a:tabLst>
                <a:tab pos="3679825" algn="l"/>
              </a:tabLst>
            </a:pPr>
            <a:r>
              <a:rPr lang="ru-RU" sz="1400" b="1">
                <a:solidFill>
                  <a:schemeClr val="tx2"/>
                </a:solidFill>
                <a:latin typeface="Bookman Old Style" pitchFamily="18" charset="0"/>
              </a:rPr>
              <a:t> Гладковой Г.А.</a:t>
            </a:r>
            <a:endParaRPr lang="ru-RU" sz="1400">
              <a:solidFill>
                <a:schemeClr val="tx2"/>
              </a:solidFill>
              <a:latin typeface="Bookman Old Style" pitchFamily="18" charset="0"/>
            </a:endParaRPr>
          </a:p>
          <a:p>
            <a:pPr algn="ctr" eaLnBrk="0" hangingPunct="0">
              <a:tabLst>
                <a:tab pos="3679825" algn="l"/>
              </a:tabLst>
            </a:pPr>
            <a:endParaRPr lang="ru-RU" sz="1400">
              <a:solidFill>
                <a:schemeClr val="tx2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3563938" y="2636838"/>
            <a:ext cx="2160587" cy="1008062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900">
                <a:solidFill>
                  <a:schemeClr val="tx2"/>
                </a:solidFill>
                <a:latin typeface="Bookman Old Style" pitchFamily="18" charset="0"/>
              </a:rPr>
              <a:t>МБУ Ордынского района «КЦСОН»</a:t>
            </a: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0" y="260350"/>
            <a:ext cx="79930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tx2"/>
                </a:solidFill>
                <a:latin typeface="Bookman Old Style" pitchFamily="18" charset="0"/>
              </a:rPr>
              <a:t>Алгоритм деятельности</a:t>
            </a:r>
          </a:p>
          <a:p>
            <a:pPr algn="ctr"/>
            <a:r>
              <a:rPr lang="ru-RU" sz="2000" b="1">
                <a:solidFill>
                  <a:schemeClr val="tx2"/>
                </a:solidFill>
                <a:latin typeface="Bookman Old Style" pitchFamily="18" charset="0"/>
              </a:rPr>
              <a:t> выездной мобильной бригады по раннему выявлению случаев семейного неблагополучия и работе с семьями </a:t>
            </a:r>
          </a:p>
          <a:p>
            <a:pPr algn="ctr"/>
            <a:r>
              <a:rPr lang="ru-RU" sz="2000" b="1">
                <a:solidFill>
                  <a:schemeClr val="tx2"/>
                </a:solidFill>
                <a:latin typeface="Bookman Old Style" pitchFamily="18" charset="0"/>
              </a:rPr>
              <a:t>на территории Ордынского района</a:t>
            </a:r>
          </a:p>
        </p:txBody>
      </p:sp>
      <p:pic>
        <p:nvPicPr>
          <p:cNvPr id="83972" name="Picture 4" descr="Logotip_Fon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329" t="38831" r="35461" b="38841"/>
          <a:stretch>
            <a:fillRect/>
          </a:stretch>
        </p:blipFill>
        <p:spPr bwMode="auto">
          <a:xfrm>
            <a:off x="8027988" y="115888"/>
            <a:ext cx="1000125" cy="10445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3924300" y="1844675"/>
            <a:ext cx="1439863" cy="433388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900">
                <a:solidFill>
                  <a:schemeClr val="tx2"/>
                </a:solidFill>
                <a:latin typeface="Bookman Old Style" pitchFamily="18" charset="0"/>
              </a:rPr>
              <a:t>Сигнал о семейном неблагополучии</a:t>
            </a: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6443663" y="1844675"/>
            <a:ext cx="1800225" cy="649288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900">
                <a:solidFill>
                  <a:schemeClr val="tx2"/>
                </a:solidFill>
                <a:latin typeface="Bookman Old Style" pitchFamily="18" charset="0"/>
              </a:rPr>
              <a:t>Представители органов и учреждений, действующих на территории  в интересах семьи и детей</a:t>
            </a: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3995738" y="3500438"/>
            <a:ext cx="1295400" cy="1081087"/>
          </a:xfrm>
          <a:prstGeom prst="rect">
            <a:avLst/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000" b="1">
              <a:solidFill>
                <a:schemeClr val="tx2"/>
              </a:solidFill>
              <a:latin typeface="Bookman Old Style" pitchFamily="18" charset="0"/>
            </a:endParaRPr>
          </a:p>
          <a:p>
            <a:pPr algn="ctr"/>
            <a:r>
              <a:rPr lang="ru-RU" sz="1400" b="1">
                <a:solidFill>
                  <a:schemeClr val="bg2"/>
                </a:solidFill>
                <a:latin typeface="Bookman Old Style" pitchFamily="18" charset="0"/>
              </a:rPr>
              <a:t>Выездная мобильная бригада</a:t>
            </a: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3563938" y="2997200"/>
            <a:ext cx="1439862" cy="43338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900" b="1">
                <a:solidFill>
                  <a:schemeClr val="bg2"/>
                </a:solidFill>
                <a:latin typeface="Bookman Old Style" pitchFamily="18" charset="0"/>
              </a:rPr>
              <a:t>Участковая социальная служба</a:t>
            </a: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6804025" y="2852738"/>
            <a:ext cx="1439863" cy="433387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900">
                <a:solidFill>
                  <a:schemeClr val="tx2"/>
                </a:solidFill>
                <a:latin typeface="Bookman Old Style" pitchFamily="18" charset="0"/>
              </a:rPr>
              <a:t>Представители  местного сообщества</a:t>
            </a: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323850" y="3068638"/>
            <a:ext cx="2087563" cy="360362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900">
                <a:solidFill>
                  <a:schemeClr val="tx2"/>
                </a:solidFill>
                <a:latin typeface="Bookman Old Style" pitchFamily="18" charset="0"/>
              </a:rPr>
              <a:t>Районный межведомственный  консилиум</a:t>
            </a: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323850" y="3644900"/>
            <a:ext cx="1296988" cy="719138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900">
                <a:solidFill>
                  <a:schemeClr val="tx2"/>
                </a:solidFill>
                <a:latin typeface="Bookman Old Style" pitchFamily="18" charset="0"/>
              </a:rPr>
              <a:t>Территориальный Совет при главе муниципального образования</a:t>
            </a: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3203575" y="4797425"/>
            <a:ext cx="1223963" cy="287338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900">
                <a:solidFill>
                  <a:schemeClr val="tx2"/>
                </a:solidFill>
                <a:latin typeface="Bookman Old Style" pitchFamily="18" charset="0"/>
              </a:rPr>
              <a:t>Плановый выезд</a:t>
            </a: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1692275" y="5445125"/>
            <a:ext cx="1511300" cy="792163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900">
                <a:solidFill>
                  <a:schemeClr val="tx2"/>
                </a:solidFill>
                <a:latin typeface="Bookman Old Style" pitchFamily="18" charset="0"/>
              </a:rPr>
              <a:t>Сбор информации о ситуации в семье с целью комплексной диагностики случая</a:t>
            </a: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4716463" y="4797425"/>
            <a:ext cx="1296987" cy="287338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900">
                <a:solidFill>
                  <a:schemeClr val="tx2"/>
                </a:solidFill>
                <a:latin typeface="Bookman Old Style" pitchFamily="18" charset="0"/>
              </a:rPr>
              <a:t>Экстренный выезд</a:t>
            </a:r>
          </a:p>
        </p:txBody>
      </p:sp>
      <p:sp>
        <p:nvSpPr>
          <p:cNvPr id="83983" name="AutoShape 15"/>
          <p:cNvSpPr>
            <a:spLocks noChangeArrowheads="1"/>
          </p:cNvSpPr>
          <p:nvPr/>
        </p:nvSpPr>
        <p:spPr bwMode="auto">
          <a:xfrm>
            <a:off x="6732588" y="3860800"/>
            <a:ext cx="1511300" cy="504825"/>
          </a:xfrm>
          <a:prstGeom prst="wedgeRectCallout">
            <a:avLst>
              <a:gd name="adj1" fmla="val -104306"/>
              <a:gd name="adj2" fmla="val 147486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900">
                <a:solidFill>
                  <a:schemeClr val="tx2"/>
                </a:solidFill>
                <a:latin typeface="Bookman Old Style" pitchFamily="18" charset="0"/>
              </a:rPr>
              <a:t>Случай угрожающий жизни и здоровью членов семьи</a:t>
            </a:r>
          </a:p>
        </p:txBody>
      </p:sp>
      <p:sp>
        <p:nvSpPr>
          <p:cNvPr id="83984" name="AutoShape 16"/>
          <p:cNvSpPr>
            <a:spLocks noChangeArrowheads="1"/>
          </p:cNvSpPr>
          <p:nvPr/>
        </p:nvSpPr>
        <p:spPr bwMode="auto">
          <a:xfrm>
            <a:off x="323850" y="4508500"/>
            <a:ext cx="1511300" cy="792163"/>
          </a:xfrm>
          <a:prstGeom prst="wedgeRectCallout">
            <a:avLst>
              <a:gd name="adj1" fmla="val 153046"/>
              <a:gd name="adj2" fmla="val 10722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900">
                <a:solidFill>
                  <a:schemeClr val="tx2"/>
                </a:solidFill>
                <a:latin typeface="Bookman Old Style" pitchFamily="18" charset="0"/>
              </a:rPr>
              <a:t>Случай, требующий комплексной диагностики и многоплановой помощи</a:t>
            </a: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3492500" y="5805488"/>
            <a:ext cx="2159000" cy="287337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900">
                <a:solidFill>
                  <a:schemeClr val="tx2"/>
                </a:solidFill>
                <a:latin typeface="Bookman Old Style" pitchFamily="18" charset="0"/>
              </a:rPr>
              <a:t>Диагностика ситуации в семье</a:t>
            </a: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6732588" y="5445125"/>
            <a:ext cx="1511300" cy="792163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900">
                <a:solidFill>
                  <a:schemeClr val="tx2"/>
                </a:solidFill>
                <a:latin typeface="Bookman Old Style" pitchFamily="18" charset="0"/>
              </a:rPr>
              <a:t>Передача информации о случае с целью дальнейшей работы с семьей</a:t>
            </a:r>
          </a:p>
        </p:txBody>
      </p:sp>
      <p:sp>
        <p:nvSpPr>
          <p:cNvPr id="83987" name="Rectangle 19"/>
          <p:cNvSpPr>
            <a:spLocks noChangeArrowheads="1"/>
          </p:cNvSpPr>
          <p:nvPr/>
        </p:nvSpPr>
        <p:spPr bwMode="auto">
          <a:xfrm>
            <a:off x="3924300" y="6237288"/>
            <a:ext cx="1439863" cy="504825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900">
                <a:solidFill>
                  <a:schemeClr val="tx2"/>
                </a:solidFill>
                <a:latin typeface="Bookman Old Style" pitchFamily="18" charset="0"/>
              </a:rPr>
              <a:t>Оказание услуг семье в рамках ИПР</a:t>
            </a:r>
          </a:p>
        </p:txBody>
      </p:sp>
      <p:sp>
        <p:nvSpPr>
          <p:cNvPr id="83988" name="Oval 20"/>
          <p:cNvSpPr>
            <a:spLocks noChangeArrowheads="1"/>
          </p:cNvSpPr>
          <p:nvPr/>
        </p:nvSpPr>
        <p:spPr bwMode="auto">
          <a:xfrm>
            <a:off x="3924300" y="5300663"/>
            <a:ext cx="1728788" cy="360362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1000" b="1">
                <a:solidFill>
                  <a:schemeClr val="bg2"/>
                </a:solidFill>
                <a:latin typeface="Bookman Old Style" pitchFamily="18" charset="0"/>
              </a:rPr>
              <a:t>СЕМЬЯ с ребенком</a:t>
            </a:r>
          </a:p>
        </p:txBody>
      </p:sp>
      <p:sp>
        <p:nvSpPr>
          <p:cNvPr id="83989" name="Line 21"/>
          <p:cNvSpPr>
            <a:spLocks noChangeShapeType="1"/>
          </p:cNvSpPr>
          <p:nvPr/>
        </p:nvSpPr>
        <p:spPr bwMode="auto">
          <a:xfrm>
            <a:off x="4572000" y="2276475"/>
            <a:ext cx="0" cy="360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3990" name="Line 22"/>
          <p:cNvSpPr>
            <a:spLocks noChangeShapeType="1"/>
          </p:cNvSpPr>
          <p:nvPr/>
        </p:nvSpPr>
        <p:spPr bwMode="auto">
          <a:xfrm flipH="1">
            <a:off x="5364163" y="2492375"/>
            <a:ext cx="1368425" cy="1728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3991" name="Line 23"/>
          <p:cNvSpPr>
            <a:spLocks noChangeShapeType="1"/>
          </p:cNvSpPr>
          <p:nvPr/>
        </p:nvSpPr>
        <p:spPr bwMode="auto">
          <a:xfrm flipH="1">
            <a:off x="5364163" y="2060575"/>
            <a:ext cx="1079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3992" name="Line 24"/>
          <p:cNvSpPr>
            <a:spLocks noChangeShapeType="1"/>
          </p:cNvSpPr>
          <p:nvPr/>
        </p:nvSpPr>
        <p:spPr bwMode="auto">
          <a:xfrm flipH="1" flipV="1">
            <a:off x="5219700" y="2276475"/>
            <a:ext cx="2016125" cy="576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3993" name="Line 25"/>
          <p:cNvSpPr>
            <a:spLocks noChangeShapeType="1"/>
          </p:cNvSpPr>
          <p:nvPr/>
        </p:nvSpPr>
        <p:spPr bwMode="auto">
          <a:xfrm flipV="1">
            <a:off x="1619250" y="3573463"/>
            <a:ext cx="1944688" cy="287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3994" name="Line 26"/>
          <p:cNvSpPr>
            <a:spLocks noChangeShapeType="1"/>
          </p:cNvSpPr>
          <p:nvPr/>
        </p:nvSpPr>
        <p:spPr bwMode="auto">
          <a:xfrm>
            <a:off x="2411413" y="3213100"/>
            <a:ext cx="1152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3995" name="Line 27"/>
          <p:cNvSpPr>
            <a:spLocks noChangeShapeType="1"/>
          </p:cNvSpPr>
          <p:nvPr/>
        </p:nvSpPr>
        <p:spPr bwMode="auto">
          <a:xfrm flipH="1">
            <a:off x="3924300" y="4581525"/>
            <a:ext cx="287338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3996" name="Line 28"/>
          <p:cNvSpPr>
            <a:spLocks noChangeShapeType="1"/>
          </p:cNvSpPr>
          <p:nvPr/>
        </p:nvSpPr>
        <p:spPr bwMode="auto">
          <a:xfrm>
            <a:off x="4932363" y="4581525"/>
            <a:ext cx="360362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3997" name="Line 29"/>
          <p:cNvSpPr>
            <a:spLocks noChangeShapeType="1"/>
          </p:cNvSpPr>
          <p:nvPr/>
        </p:nvSpPr>
        <p:spPr bwMode="auto">
          <a:xfrm flipH="1">
            <a:off x="5148263" y="5084763"/>
            <a:ext cx="144462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3998" name="Line 30"/>
          <p:cNvSpPr>
            <a:spLocks noChangeShapeType="1"/>
          </p:cNvSpPr>
          <p:nvPr/>
        </p:nvSpPr>
        <p:spPr bwMode="auto">
          <a:xfrm>
            <a:off x="3995738" y="5084763"/>
            <a:ext cx="288925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3999" name="Line 31"/>
          <p:cNvSpPr>
            <a:spLocks noChangeShapeType="1"/>
          </p:cNvSpPr>
          <p:nvPr/>
        </p:nvSpPr>
        <p:spPr bwMode="auto">
          <a:xfrm>
            <a:off x="4716463" y="5661025"/>
            <a:ext cx="0" cy="144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4000" name="Line 32"/>
          <p:cNvSpPr>
            <a:spLocks noChangeShapeType="1"/>
          </p:cNvSpPr>
          <p:nvPr/>
        </p:nvSpPr>
        <p:spPr bwMode="auto">
          <a:xfrm>
            <a:off x="4716463" y="6092825"/>
            <a:ext cx="0" cy="144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4001" name="Line 33"/>
          <p:cNvSpPr>
            <a:spLocks noChangeShapeType="1"/>
          </p:cNvSpPr>
          <p:nvPr/>
        </p:nvSpPr>
        <p:spPr bwMode="auto">
          <a:xfrm flipH="1">
            <a:off x="3203575" y="5949950"/>
            <a:ext cx="2889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4002" name="Line 34"/>
          <p:cNvSpPr>
            <a:spLocks noChangeShapeType="1"/>
          </p:cNvSpPr>
          <p:nvPr/>
        </p:nvSpPr>
        <p:spPr bwMode="auto">
          <a:xfrm>
            <a:off x="5651500" y="5949950"/>
            <a:ext cx="10810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4003" name="Line 35"/>
          <p:cNvSpPr>
            <a:spLocks noChangeShapeType="1"/>
          </p:cNvSpPr>
          <p:nvPr/>
        </p:nvSpPr>
        <p:spPr bwMode="auto">
          <a:xfrm>
            <a:off x="107950" y="2636838"/>
            <a:ext cx="3455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4004" name="Line 36"/>
          <p:cNvSpPr>
            <a:spLocks noChangeShapeType="1"/>
          </p:cNvSpPr>
          <p:nvPr/>
        </p:nvSpPr>
        <p:spPr bwMode="auto">
          <a:xfrm>
            <a:off x="107950" y="3213100"/>
            <a:ext cx="215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4005" name="Line 37"/>
          <p:cNvSpPr>
            <a:spLocks noChangeShapeType="1"/>
          </p:cNvSpPr>
          <p:nvPr/>
        </p:nvSpPr>
        <p:spPr bwMode="auto">
          <a:xfrm>
            <a:off x="107950" y="4005263"/>
            <a:ext cx="215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4006" name="Line 38"/>
          <p:cNvSpPr>
            <a:spLocks noChangeShapeType="1"/>
          </p:cNvSpPr>
          <p:nvPr/>
        </p:nvSpPr>
        <p:spPr bwMode="auto">
          <a:xfrm>
            <a:off x="107950" y="2636838"/>
            <a:ext cx="0" cy="3168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4007" name="Line 39"/>
          <p:cNvSpPr>
            <a:spLocks noChangeShapeType="1"/>
          </p:cNvSpPr>
          <p:nvPr/>
        </p:nvSpPr>
        <p:spPr bwMode="auto">
          <a:xfrm>
            <a:off x="107950" y="5805488"/>
            <a:ext cx="1584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4008" name="Line 40"/>
          <p:cNvSpPr>
            <a:spLocks noChangeShapeType="1"/>
          </p:cNvSpPr>
          <p:nvPr/>
        </p:nvSpPr>
        <p:spPr bwMode="auto">
          <a:xfrm>
            <a:off x="8820150" y="2060575"/>
            <a:ext cx="0" cy="388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4009" name="Line 41"/>
          <p:cNvSpPr>
            <a:spLocks noChangeShapeType="1"/>
          </p:cNvSpPr>
          <p:nvPr/>
        </p:nvSpPr>
        <p:spPr bwMode="auto">
          <a:xfrm>
            <a:off x="8243888" y="5949950"/>
            <a:ext cx="5762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4010" name="Line 42"/>
          <p:cNvSpPr>
            <a:spLocks noChangeShapeType="1"/>
          </p:cNvSpPr>
          <p:nvPr/>
        </p:nvSpPr>
        <p:spPr bwMode="auto">
          <a:xfrm>
            <a:off x="8243888" y="2060575"/>
            <a:ext cx="5762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4011" name="Line 43"/>
          <p:cNvSpPr>
            <a:spLocks noChangeShapeType="1"/>
          </p:cNvSpPr>
          <p:nvPr/>
        </p:nvSpPr>
        <p:spPr bwMode="auto">
          <a:xfrm>
            <a:off x="5724525" y="3500438"/>
            <a:ext cx="3095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250825" y="1700213"/>
            <a:ext cx="8642350" cy="4752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  </a:t>
            </a:r>
            <a:r>
              <a:rPr lang="ru-RU" sz="2000" b="1" i="1">
                <a:solidFill>
                  <a:schemeClr val="tx2"/>
                </a:solidFill>
                <a:latin typeface="Bookman Old Style" pitchFamily="18" charset="0"/>
              </a:rPr>
              <a:t>В рамках плановых выездов:</a:t>
            </a:r>
          </a:p>
          <a:p>
            <a:pPr algn="just">
              <a:buFontTx/>
              <a:buChar char="•"/>
            </a:pPr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Первичная профилактика:</a:t>
            </a:r>
          </a:p>
          <a:p>
            <a:pPr algn="just"/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-участие в родительских собраниях, семинарах, Днях профилактики;</a:t>
            </a:r>
          </a:p>
          <a:p>
            <a:pPr algn="just"/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-проведение профилактических занятий с детьми;</a:t>
            </a:r>
          </a:p>
          <a:p>
            <a:pPr algn="just"/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-разработка информационных буклетов.</a:t>
            </a:r>
          </a:p>
          <a:p>
            <a:pPr algn="just"/>
            <a:endParaRPr lang="ru-RU" sz="2000">
              <a:solidFill>
                <a:schemeClr val="tx2"/>
              </a:solidFill>
              <a:latin typeface="Bookman Old Style" pitchFamily="18" charset="0"/>
            </a:endParaRPr>
          </a:p>
          <a:p>
            <a:pPr algn="just"/>
            <a:endParaRPr lang="ru-RU" sz="2000">
              <a:solidFill>
                <a:schemeClr val="tx2"/>
              </a:solidFill>
              <a:latin typeface="Bookman Old Style" pitchFamily="18" charset="0"/>
            </a:endParaRPr>
          </a:p>
          <a:p>
            <a:pPr algn="just">
              <a:buFont typeface="Wingdings" pitchFamily="2" charset="2"/>
              <a:buNone/>
            </a:pPr>
            <a:endParaRPr lang="ru-RU" sz="2000">
              <a:solidFill>
                <a:schemeClr val="tx2"/>
              </a:solidFill>
              <a:latin typeface="Bookman Old Style" pitchFamily="18" charset="0"/>
            </a:endParaRPr>
          </a:p>
          <a:p>
            <a:pPr algn="ctr"/>
            <a:endParaRPr lang="ru-RU" sz="150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>
          <a:xfrm>
            <a:off x="-252413" y="260350"/>
            <a:ext cx="8229601" cy="1143000"/>
          </a:xfrm>
          <a:noFill/>
          <a:ln/>
        </p:spPr>
        <p:txBody>
          <a:bodyPr/>
          <a:lstStyle/>
          <a:p>
            <a:r>
              <a:rPr lang="ru-RU" sz="3200" b="1">
                <a:latin typeface="Bookman Old Style" pitchFamily="18" charset="0"/>
              </a:rPr>
              <a:t>Направления деятельности специалистов</a:t>
            </a:r>
            <a:br>
              <a:rPr lang="ru-RU" sz="3200" b="1">
                <a:latin typeface="Bookman Old Style" pitchFamily="18" charset="0"/>
              </a:rPr>
            </a:br>
            <a:r>
              <a:rPr lang="ru-RU" sz="3200" b="1">
                <a:latin typeface="Bookman Old Style" pitchFamily="18" charset="0"/>
              </a:rPr>
              <a:t> выездной мобильной бригады</a:t>
            </a:r>
          </a:p>
        </p:txBody>
      </p:sp>
      <p:pic>
        <p:nvPicPr>
          <p:cNvPr id="87044" name="Picture 4" descr="Logotip_Fon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329" t="38831" r="35461" b="38841"/>
          <a:stretch>
            <a:fillRect/>
          </a:stretch>
        </p:blipFill>
        <p:spPr bwMode="auto">
          <a:xfrm>
            <a:off x="7956550" y="188913"/>
            <a:ext cx="1000125" cy="10445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87048" name="Picture 8" descr="№0 круглый стол в 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716338"/>
            <a:ext cx="2449512" cy="1836737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87052" name="Picture 12" descr="день победы-2008 020"/>
          <p:cNvPicPr>
            <a:picLocks noChangeAspect="1" noChangeArrowheads="1"/>
          </p:cNvPicPr>
          <p:nvPr/>
        </p:nvPicPr>
        <p:blipFill>
          <a:blip r:embed="rId4" cstate="print"/>
          <a:srcRect l="3737"/>
          <a:stretch>
            <a:fillRect/>
          </a:stretch>
        </p:blipFill>
        <p:spPr bwMode="auto">
          <a:xfrm>
            <a:off x="3924300" y="3716338"/>
            <a:ext cx="2565400" cy="1998662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87050" name="Picture 10" descr="выездная работа спец"/>
          <p:cNvPicPr>
            <a:picLocks noChangeAspect="1" noChangeArrowheads="1"/>
          </p:cNvPicPr>
          <p:nvPr/>
        </p:nvPicPr>
        <p:blipFill>
          <a:blip r:embed="rId5" cstate="print"/>
          <a:srcRect l="18852" t="20927" r="-623"/>
          <a:stretch>
            <a:fillRect/>
          </a:stretch>
        </p:blipFill>
        <p:spPr bwMode="auto">
          <a:xfrm>
            <a:off x="6372225" y="4921250"/>
            <a:ext cx="2520950" cy="1827213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87051" name="Picture 11" descr="P101018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2275" y="5013325"/>
            <a:ext cx="2303463" cy="17272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 descr="Logotip_Fon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329" t="38831" r="35461" b="38841"/>
          <a:stretch>
            <a:fillRect/>
          </a:stretch>
        </p:blipFill>
        <p:spPr bwMode="auto">
          <a:xfrm>
            <a:off x="8027988" y="0"/>
            <a:ext cx="1000125" cy="10445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82949" name="Rectangle 5"/>
          <p:cNvSpPr>
            <a:spLocks noGrp="1" noChangeArrowheads="1"/>
          </p:cNvSpPr>
          <p:nvPr>
            <p:ph type="title"/>
          </p:nvPr>
        </p:nvSpPr>
        <p:spPr>
          <a:xfrm>
            <a:off x="-252413" y="260350"/>
            <a:ext cx="8229601" cy="1143000"/>
          </a:xfrm>
          <a:noFill/>
          <a:ln/>
        </p:spPr>
        <p:txBody>
          <a:bodyPr/>
          <a:lstStyle/>
          <a:p>
            <a:r>
              <a:rPr lang="ru-RU" sz="3200" b="1">
                <a:latin typeface="Bookman Old Style" pitchFamily="18" charset="0"/>
              </a:rPr>
              <a:t>Направления деятельности специалистов</a:t>
            </a:r>
            <a:br>
              <a:rPr lang="ru-RU" sz="3200" b="1">
                <a:latin typeface="Bookman Old Style" pitchFamily="18" charset="0"/>
              </a:rPr>
            </a:br>
            <a:r>
              <a:rPr lang="ru-RU" sz="3200" b="1">
                <a:latin typeface="Bookman Old Style" pitchFamily="18" charset="0"/>
              </a:rPr>
              <a:t> выездной мобильной бригады</a:t>
            </a:r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250825" y="1700213"/>
            <a:ext cx="8642350" cy="4752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  </a:t>
            </a:r>
            <a:r>
              <a:rPr lang="ru-RU" sz="2000" b="1" i="1">
                <a:solidFill>
                  <a:schemeClr val="tx2"/>
                </a:solidFill>
                <a:latin typeface="Bookman Old Style" pitchFamily="18" charset="0"/>
              </a:rPr>
              <a:t>В рамках плановых выездов:</a:t>
            </a:r>
          </a:p>
          <a:p>
            <a:pPr algn="just">
              <a:buFontTx/>
              <a:buChar char="•"/>
            </a:pPr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 Вторичная профилактика: </a:t>
            </a:r>
          </a:p>
          <a:p>
            <a:pPr algn="just"/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-диагностика случая;</a:t>
            </a:r>
          </a:p>
          <a:p>
            <a:pPr algn="just"/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-составление и корректировка индивидуальных программ реабилитации;</a:t>
            </a:r>
          </a:p>
          <a:p>
            <a:pPr algn="just"/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-комплексное предоставление социальных услуг семьям и детям.</a:t>
            </a:r>
          </a:p>
          <a:p>
            <a:pPr algn="just">
              <a:buFont typeface="Wingdings" pitchFamily="2" charset="2"/>
              <a:buNone/>
            </a:pPr>
            <a:endParaRPr lang="ru-RU" sz="2000">
              <a:solidFill>
                <a:schemeClr val="tx2"/>
              </a:solidFill>
              <a:latin typeface="Bookman Old Style" pitchFamily="18" charset="0"/>
            </a:endParaRPr>
          </a:p>
          <a:p>
            <a:pPr algn="just">
              <a:buFont typeface="Wingdings" pitchFamily="2" charset="2"/>
              <a:buNone/>
            </a:pPr>
            <a:endParaRPr lang="ru-RU" sz="2000">
              <a:solidFill>
                <a:schemeClr val="tx2"/>
              </a:solidFill>
              <a:latin typeface="Bookman Old Style" pitchFamily="18" charset="0"/>
            </a:endParaRPr>
          </a:p>
          <a:p>
            <a:pPr algn="ctr"/>
            <a:endParaRPr lang="ru-RU" sz="1500">
              <a:solidFill>
                <a:schemeClr val="tx2"/>
              </a:solidFill>
              <a:latin typeface="Bookman Old Style" pitchFamily="18" charset="0"/>
            </a:endParaRPr>
          </a:p>
        </p:txBody>
      </p:sp>
      <p:pic>
        <p:nvPicPr>
          <p:cNvPr id="82954" name="Picture 10" descr="DSC039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716338"/>
            <a:ext cx="2232025" cy="1674812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82955" name="Picture 11" descr="занятие логопеда Постановка звук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4868863"/>
            <a:ext cx="2262187" cy="1697037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82956" name="Picture 12" descr="выявление проблем семь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738" y="3644900"/>
            <a:ext cx="2735262" cy="2052638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82951" name="Picture 7" descr="DSC0385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613" y="5013325"/>
            <a:ext cx="2232025" cy="1673225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Logotip_Fon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329" t="38831" r="35461" b="38841"/>
          <a:stretch>
            <a:fillRect/>
          </a:stretch>
        </p:blipFill>
        <p:spPr bwMode="auto">
          <a:xfrm>
            <a:off x="8027988" y="0"/>
            <a:ext cx="1000125" cy="10445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>
          <a:xfrm>
            <a:off x="-252413" y="260350"/>
            <a:ext cx="8229601" cy="1143000"/>
          </a:xfrm>
          <a:noFill/>
          <a:ln/>
        </p:spPr>
        <p:txBody>
          <a:bodyPr/>
          <a:lstStyle/>
          <a:p>
            <a:r>
              <a:rPr lang="ru-RU" sz="3200" b="1">
                <a:latin typeface="Bookman Old Style" pitchFamily="18" charset="0"/>
              </a:rPr>
              <a:t>Применяемые методики специалистов</a:t>
            </a:r>
            <a:br>
              <a:rPr lang="ru-RU" sz="3200" b="1">
                <a:latin typeface="Bookman Old Style" pitchFamily="18" charset="0"/>
              </a:rPr>
            </a:br>
            <a:r>
              <a:rPr lang="ru-RU" sz="3200" b="1">
                <a:latin typeface="Bookman Old Style" pitchFamily="18" charset="0"/>
              </a:rPr>
              <a:t> выездной мобильной бригады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250825" y="1700213"/>
            <a:ext cx="5184775" cy="324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buFontTx/>
              <a:buChar char="•"/>
            </a:pPr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  «Чему не учат в школе» </a:t>
            </a:r>
          </a:p>
          <a:p>
            <a:pPr algn="just">
              <a:buFontTx/>
              <a:buChar char="•"/>
            </a:pPr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  «Познай себя и сделай первый шаг»</a:t>
            </a:r>
          </a:p>
          <a:p>
            <a:pPr algn="just">
              <a:buFontTx/>
              <a:buChar char="•"/>
            </a:pPr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  «Не тони! Подай знак жизни»</a:t>
            </a:r>
          </a:p>
          <a:p>
            <a:pPr algn="just">
              <a:buFontTx/>
              <a:buChar char="•"/>
            </a:pPr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  «Путь к успеху»</a:t>
            </a:r>
          </a:p>
          <a:p>
            <a:pPr algn="just">
              <a:buFontTx/>
              <a:buChar char="•"/>
            </a:pPr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  «Давай с тобой поговорим»</a:t>
            </a:r>
          </a:p>
          <a:p>
            <a:pPr algn="just">
              <a:buFontTx/>
              <a:buChar char="•"/>
            </a:pPr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  «Разноцветное настроение»</a:t>
            </a:r>
          </a:p>
          <a:p>
            <a:pPr algn="just">
              <a:buFontTx/>
              <a:buChar char="•"/>
            </a:pPr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  «Моя семья»</a:t>
            </a:r>
          </a:p>
          <a:p>
            <a:pPr algn="just">
              <a:buFontTx/>
              <a:buChar char="•"/>
            </a:pPr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  Преодоление страхов у детей</a:t>
            </a:r>
          </a:p>
          <a:p>
            <a:pPr algn="just">
              <a:buFontTx/>
              <a:buChar char="•"/>
            </a:pPr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  Логопедическое обучение</a:t>
            </a:r>
          </a:p>
          <a:p>
            <a:pPr algn="just">
              <a:buFontTx/>
              <a:buChar char="•"/>
            </a:pPr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 «Понимание и поддержка»</a:t>
            </a:r>
          </a:p>
          <a:p>
            <a:pPr algn="just">
              <a:buFontTx/>
              <a:buChar char="•"/>
            </a:pPr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 «Наш дом – театр»</a:t>
            </a:r>
          </a:p>
          <a:p>
            <a:pPr algn="just"/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 </a:t>
            </a:r>
          </a:p>
          <a:p>
            <a:pPr algn="just">
              <a:buFont typeface="Wingdings" pitchFamily="2" charset="2"/>
              <a:buNone/>
            </a:pPr>
            <a:endParaRPr lang="ru-RU" sz="2000">
              <a:solidFill>
                <a:schemeClr val="tx2"/>
              </a:solidFill>
              <a:latin typeface="Bookman Old Style" pitchFamily="18" charset="0"/>
            </a:endParaRPr>
          </a:p>
          <a:p>
            <a:pPr algn="just">
              <a:buFont typeface="Wingdings" pitchFamily="2" charset="2"/>
              <a:buNone/>
            </a:pPr>
            <a:endParaRPr lang="ru-RU" sz="2000">
              <a:solidFill>
                <a:schemeClr val="tx2"/>
              </a:solidFill>
              <a:latin typeface="Bookman Old Style" pitchFamily="18" charset="0"/>
            </a:endParaRPr>
          </a:p>
          <a:p>
            <a:pPr algn="ctr"/>
            <a:endParaRPr lang="ru-RU" sz="1500">
              <a:solidFill>
                <a:schemeClr val="tx2"/>
              </a:solidFill>
              <a:latin typeface="Bookman Old Style" pitchFamily="18" charset="0"/>
            </a:endParaRPr>
          </a:p>
        </p:txBody>
      </p:sp>
      <p:pic>
        <p:nvPicPr>
          <p:cNvPr id="9223" name="Picture 7" descr="P1010298"/>
          <p:cNvPicPr>
            <a:picLocks noChangeAspect="1" noChangeArrowheads="1"/>
          </p:cNvPicPr>
          <p:nvPr/>
        </p:nvPicPr>
        <p:blipFill>
          <a:blip r:embed="rId3" cstate="print"/>
          <a:srcRect b="2252"/>
          <a:stretch>
            <a:fillRect/>
          </a:stretch>
        </p:blipFill>
        <p:spPr bwMode="auto">
          <a:xfrm>
            <a:off x="5724525" y="4076700"/>
            <a:ext cx="3054350" cy="2290763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</p:spPr>
      </p:pic>
      <p:pic>
        <p:nvPicPr>
          <p:cNvPr id="9224" name="Picture 8" descr="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1700213"/>
            <a:ext cx="2794000" cy="20955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9225" name="Picture 9" descr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6238" y="4797425"/>
            <a:ext cx="2576512" cy="1933575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>
          <a:xfrm>
            <a:off x="-252413" y="260350"/>
            <a:ext cx="8229601" cy="1143000"/>
          </a:xfrm>
          <a:noFill/>
          <a:ln/>
        </p:spPr>
        <p:txBody>
          <a:bodyPr/>
          <a:lstStyle/>
          <a:p>
            <a:r>
              <a:rPr lang="ru-RU" sz="3200" b="1">
                <a:latin typeface="Bookman Old Style" pitchFamily="18" charset="0"/>
              </a:rPr>
              <a:t>Направления деятельности специалистов</a:t>
            </a:r>
            <a:br>
              <a:rPr lang="ru-RU" sz="3200" b="1">
                <a:latin typeface="Bookman Old Style" pitchFamily="18" charset="0"/>
              </a:rPr>
            </a:br>
            <a:r>
              <a:rPr lang="ru-RU" sz="3200" b="1">
                <a:latin typeface="Bookman Old Style" pitchFamily="18" charset="0"/>
              </a:rPr>
              <a:t> выездной мобильной бригады</a:t>
            </a:r>
          </a:p>
        </p:txBody>
      </p:sp>
      <p:pic>
        <p:nvPicPr>
          <p:cNvPr id="88069" name="Picture 5" descr="Logotip_Fon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329" t="38831" r="35461" b="38841"/>
          <a:stretch>
            <a:fillRect/>
          </a:stretch>
        </p:blipFill>
        <p:spPr bwMode="auto">
          <a:xfrm>
            <a:off x="8027988" y="0"/>
            <a:ext cx="1000125" cy="10445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250825" y="1700213"/>
            <a:ext cx="8642350" cy="4752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  </a:t>
            </a:r>
            <a:r>
              <a:rPr lang="ru-RU" sz="2000" b="1" i="1">
                <a:solidFill>
                  <a:schemeClr val="tx2"/>
                </a:solidFill>
                <a:latin typeface="Bookman Old Style" pitchFamily="18" charset="0"/>
              </a:rPr>
              <a:t>В рамках экстренных выездов:</a:t>
            </a:r>
          </a:p>
          <a:p>
            <a:pPr algn="just"/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-оценка состояния семьи и ребенка при состояниях, угрожающих жизни или здоровью;</a:t>
            </a:r>
          </a:p>
          <a:p>
            <a:pPr algn="just">
              <a:buFontTx/>
              <a:buChar char="-"/>
            </a:pPr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оказание необходимой экстренной помощи;</a:t>
            </a:r>
          </a:p>
          <a:p>
            <a:pPr algn="just">
              <a:buFontTx/>
              <a:buChar char="-"/>
            </a:pPr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информирование всех структур системы профилактики в случае выявления нарушения прав несовершеннолетних;</a:t>
            </a:r>
          </a:p>
          <a:p>
            <a:pPr algn="just">
              <a:buFontTx/>
              <a:buChar char="-"/>
            </a:pPr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решение вопроса о направлении детей в специализированные учреждения.</a:t>
            </a:r>
          </a:p>
          <a:p>
            <a:pPr algn="just">
              <a:buFontTx/>
              <a:buChar char="-"/>
            </a:pPr>
            <a:endParaRPr lang="ru-RU" sz="2000">
              <a:solidFill>
                <a:schemeClr val="tx2"/>
              </a:solidFill>
              <a:latin typeface="Bookman Old Style" pitchFamily="18" charset="0"/>
            </a:endParaRPr>
          </a:p>
          <a:p>
            <a:pPr algn="just">
              <a:buFontTx/>
              <a:buChar char="-"/>
            </a:pPr>
            <a:endParaRPr lang="ru-RU" sz="2000">
              <a:solidFill>
                <a:schemeClr val="tx2"/>
              </a:solidFill>
              <a:latin typeface="Bookman Old Style" pitchFamily="18" charset="0"/>
            </a:endParaRPr>
          </a:p>
          <a:p>
            <a:pPr algn="just"/>
            <a:endParaRPr lang="ru-RU" sz="2000">
              <a:solidFill>
                <a:schemeClr val="tx2"/>
              </a:solidFill>
              <a:latin typeface="Bookman Old Style" pitchFamily="18" charset="0"/>
            </a:endParaRPr>
          </a:p>
          <a:p>
            <a:pPr algn="just">
              <a:buFont typeface="Wingdings" pitchFamily="2" charset="2"/>
              <a:buNone/>
            </a:pPr>
            <a:endParaRPr lang="ru-RU" sz="2000">
              <a:solidFill>
                <a:schemeClr val="tx2"/>
              </a:solidFill>
              <a:latin typeface="Bookman Old Style" pitchFamily="18" charset="0"/>
            </a:endParaRPr>
          </a:p>
          <a:p>
            <a:pPr algn="just">
              <a:buFont typeface="Wingdings" pitchFamily="2" charset="2"/>
              <a:buNone/>
            </a:pPr>
            <a:endParaRPr lang="ru-RU" sz="2000">
              <a:solidFill>
                <a:schemeClr val="tx2"/>
              </a:solidFill>
              <a:latin typeface="Bookman Old Style" pitchFamily="18" charset="0"/>
            </a:endParaRPr>
          </a:p>
          <a:p>
            <a:pPr algn="ctr"/>
            <a:endParaRPr lang="ru-RU" sz="1500">
              <a:solidFill>
                <a:schemeClr val="tx2"/>
              </a:solidFill>
              <a:latin typeface="Bookman Old Style" pitchFamily="18" charset="0"/>
            </a:endParaRPr>
          </a:p>
        </p:txBody>
      </p:sp>
      <p:pic>
        <p:nvPicPr>
          <p:cNvPr id="88071" name="Picture 7" descr="будем собираться в реабилитационный цент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4508500"/>
            <a:ext cx="2663825" cy="1997075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88072" name="Picture 8" descr="бывает и тако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4508500"/>
            <a:ext cx="2695575" cy="2020888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88073" name="Picture 9" descr="моя кроватка"/>
          <p:cNvPicPr>
            <a:picLocks noChangeAspect="1" noChangeArrowheads="1"/>
          </p:cNvPicPr>
          <p:nvPr/>
        </p:nvPicPr>
        <p:blipFill>
          <a:blip r:embed="rId5" cstate="print"/>
          <a:srcRect l="31650" t="7715"/>
          <a:stretch>
            <a:fillRect/>
          </a:stretch>
        </p:blipFill>
        <p:spPr bwMode="auto">
          <a:xfrm>
            <a:off x="6084888" y="4076700"/>
            <a:ext cx="2549525" cy="2582863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8229600" cy="1143000"/>
          </a:xfrm>
          <a:noFill/>
          <a:ln/>
        </p:spPr>
        <p:txBody>
          <a:bodyPr/>
          <a:lstStyle/>
          <a:p>
            <a:r>
              <a:rPr lang="ru-RU" sz="3200" b="1">
                <a:latin typeface="Bookman Old Style" pitchFamily="18" charset="0"/>
              </a:rPr>
              <a:t>Достигнутые результаты </a:t>
            </a:r>
            <a:br>
              <a:rPr lang="ru-RU" sz="3200" b="1">
                <a:latin typeface="Bookman Old Style" pitchFamily="18" charset="0"/>
              </a:rPr>
            </a:br>
            <a:r>
              <a:rPr lang="ru-RU" sz="3200" b="1">
                <a:latin typeface="Bookman Old Style" pitchFamily="18" charset="0"/>
              </a:rPr>
              <a:t>в работе ВМБ за 2010 год</a:t>
            </a:r>
            <a:br>
              <a:rPr lang="ru-RU" sz="3200" b="1">
                <a:latin typeface="Bookman Old Style" pitchFamily="18" charset="0"/>
              </a:rPr>
            </a:br>
            <a:r>
              <a:rPr lang="ru-RU" sz="3200" b="1">
                <a:latin typeface="Bookman Old Style" pitchFamily="18" charset="0"/>
              </a:rPr>
              <a:t>      </a:t>
            </a:r>
          </a:p>
        </p:txBody>
      </p:sp>
      <p:pic>
        <p:nvPicPr>
          <p:cNvPr id="89093" name="Picture 5" descr="Logotip_Fond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329" t="38831" r="35461" b="38841"/>
          <a:stretch>
            <a:fillRect/>
          </a:stretch>
        </p:blipFill>
        <p:spPr bwMode="auto">
          <a:xfrm>
            <a:off x="8027988" y="0"/>
            <a:ext cx="1000125" cy="10445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graphicFrame>
        <p:nvGraphicFramePr>
          <p:cNvPr id="89094" name="Object 6"/>
          <p:cNvGraphicFramePr>
            <a:graphicFrameLocks noChangeAspect="1"/>
          </p:cNvGraphicFramePr>
          <p:nvPr>
            <p:ph idx="1"/>
          </p:nvPr>
        </p:nvGraphicFramePr>
        <p:xfrm>
          <a:off x="-1044575" y="549275"/>
          <a:ext cx="9909175" cy="5603875"/>
        </p:xfrm>
        <a:graphic>
          <a:graphicData uri="http://schemas.openxmlformats.org/presentationml/2006/ole">
            <p:oleObj spid="_x0000_s89094" name="Диаграмма" r:id="rId4" imgW="8450519" imgH="4777703" progId="MSGraph.Chart.8">
              <p:embed followColorScheme="full"/>
            </p:oleObj>
          </a:graphicData>
        </a:graphic>
      </p:graphicFrame>
      <p:sp>
        <p:nvSpPr>
          <p:cNvPr id="89096" name="Rectangle 8"/>
          <p:cNvSpPr>
            <a:spLocks noChangeArrowheads="1"/>
          </p:cNvSpPr>
          <p:nvPr/>
        </p:nvSpPr>
        <p:spPr bwMode="auto">
          <a:xfrm>
            <a:off x="323850" y="1341438"/>
            <a:ext cx="8642350" cy="649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  </a:t>
            </a:r>
            <a:r>
              <a:rPr lang="ru-RU" sz="2400" i="1">
                <a:solidFill>
                  <a:schemeClr val="tx2"/>
                </a:solidFill>
                <a:latin typeface="Bookman Old Style" pitchFamily="18" charset="0"/>
              </a:rPr>
              <a:t>Осуществлено 210 выездов специалистов ВМБ</a:t>
            </a:r>
          </a:p>
          <a:p>
            <a:pPr algn="just">
              <a:buFont typeface="Wingdings" pitchFamily="2" charset="2"/>
              <a:buNone/>
            </a:pPr>
            <a:endParaRPr lang="ru-RU" sz="2400" i="1">
              <a:solidFill>
                <a:schemeClr val="tx2"/>
              </a:solidFill>
              <a:latin typeface="Bookman Old Style" pitchFamily="18" charset="0"/>
            </a:endParaRPr>
          </a:p>
          <a:p>
            <a:pPr algn="ctr"/>
            <a:endParaRPr lang="ru-RU" sz="150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89097" name="Rectangle 9"/>
          <p:cNvSpPr>
            <a:spLocks noChangeArrowheads="1"/>
          </p:cNvSpPr>
          <p:nvPr/>
        </p:nvSpPr>
        <p:spPr bwMode="auto">
          <a:xfrm>
            <a:off x="179388" y="4941888"/>
            <a:ext cx="8642350" cy="649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 </a:t>
            </a:r>
            <a:r>
              <a:rPr lang="ru-RU" sz="2000" b="1" i="1">
                <a:solidFill>
                  <a:schemeClr val="tx2"/>
                </a:solidFill>
                <a:latin typeface="Bookman Old Style" pitchFamily="18" charset="0"/>
              </a:rPr>
              <a:t>Проблематика экстренных выездов:</a:t>
            </a:r>
          </a:p>
          <a:p>
            <a:pPr algn="ctr">
              <a:buFontTx/>
              <a:buChar char="-"/>
            </a:pPr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алкоголизация родителей, приводящая к безнадзорности детей, </a:t>
            </a:r>
          </a:p>
          <a:p>
            <a:pPr algn="ctr"/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внутрисемейным конфликтам; </a:t>
            </a:r>
          </a:p>
          <a:p>
            <a:pPr algn="ctr">
              <a:buFontTx/>
              <a:buChar char="-"/>
            </a:pPr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нарушение прав детей; </a:t>
            </a:r>
          </a:p>
          <a:p>
            <a:pPr algn="ctr">
              <a:buFontTx/>
              <a:buChar char="-"/>
            </a:pPr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угроза суицида несовершеннолетних.</a:t>
            </a:r>
            <a:endParaRPr lang="ru-RU" sz="1500">
              <a:solidFill>
                <a:schemeClr val="tx2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499350" cy="125253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b="1" i="1">
                <a:solidFill>
                  <a:schemeClr val="tx2"/>
                </a:solidFill>
                <a:latin typeface="Bookman Old Style" pitchFamily="18" charset="0"/>
              </a:rPr>
              <a:t>Характеристика  оказанных услуг:</a:t>
            </a:r>
          </a:p>
          <a:p>
            <a:pPr>
              <a:lnSpc>
                <a:spcPct val="90000"/>
              </a:lnSpc>
            </a:pPr>
            <a:r>
              <a:rPr lang="ru-RU" sz="2000" b="1">
                <a:solidFill>
                  <a:schemeClr val="tx2"/>
                </a:solidFill>
                <a:latin typeface="Bookman Old Style" pitchFamily="18" charset="0"/>
              </a:rPr>
              <a:t>Индивидуальные услуги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	</a:t>
            </a:r>
          </a:p>
        </p:txBody>
      </p:sp>
      <p:graphicFrame>
        <p:nvGraphicFramePr>
          <p:cNvPr id="91140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1116013" y="2133600"/>
          <a:ext cx="7127875" cy="2351088"/>
        </p:xfrm>
        <a:graphic>
          <a:graphicData uri="http://schemas.openxmlformats.org/presentationml/2006/ole">
            <p:oleObj spid="_x0000_s91140" name="Диаграмма" r:id="rId3" imgW="5775952" imgH="1904943" progId="MSGraph.Chart.8">
              <p:embed/>
            </p:oleObj>
          </a:graphicData>
        </a:graphic>
      </p:graphicFrame>
      <p:graphicFrame>
        <p:nvGraphicFramePr>
          <p:cNvPr id="91143" name="Object 7"/>
          <p:cNvGraphicFramePr>
            <a:graphicFrameLocks noChangeAspect="1"/>
          </p:cNvGraphicFramePr>
          <p:nvPr>
            <p:ph sz="quarter" idx="3"/>
          </p:nvPr>
        </p:nvGraphicFramePr>
        <p:xfrm>
          <a:off x="1187450" y="4510088"/>
          <a:ext cx="7056438" cy="2328862"/>
        </p:xfrm>
        <a:graphic>
          <a:graphicData uri="http://schemas.openxmlformats.org/presentationml/2006/ole">
            <p:oleObj spid="_x0000_s91143" name="Диаграмма" r:id="rId4" imgW="5775952" imgH="1904943" progId="MSGraph.Chart.8">
              <p:embed/>
            </p:oleObj>
          </a:graphicData>
        </a:graphic>
      </p:graphicFrame>
      <p:sp>
        <p:nvSpPr>
          <p:cNvPr id="91150" name="Rectangle 1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sz="3200" b="1"/>
              <a:t/>
            </a:r>
            <a:br>
              <a:rPr lang="ru-RU" sz="3200" b="1"/>
            </a:br>
            <a:r>
              <a:rPr lang="ru-RU" sz="3200" b="1">
                <a:latin typeface="Bookman Old Style" pitchFamily="18" charset="0"/>
              </a:rPr>
              <a:t>Достигнутые результаты </a:t>
            </a:r>
            <a:br>
              <a:rPr lang="ru-RU" sz="3200" b="1">
                <a:latin typeface="Bookman Old Style" pitchFamily="18" charset="0"/>
              </a:rPr>
            </a:br>
            <a:r>
              <a:rPr lang="ru-RU" sz="3200" b="1">
                <a:latin typeface="Bookman Old Style" pitchFamily="18" charset="0"/>
              </a:rPr>
              <a:t>в работе ВМБ за 2010 год</a:t>
            </a:r>
            <a:br>
              <a:rPr lang="ru-RU" sz="3200" b="1">
                <a:latin typeface="Bookman Old Style" pitchFamily="18" charset="0"/>
              </a:rPr>
            </a:br>
            <a:r>
              <a:rPr lang="ru-RU" sz="3200"/>
              <a:t>      </a:t>
            </a:r>
          </a:p>
        </p:txBody>
      </p:sp>
      <p:sp>
        <p:nvSpPr>
          <p:cNvPr id="91151" name="Rectangle 15"/>
          <p:cNvSpPr>
            <a:spLocks noChangeArrowheads="1"/>
          </p:cNvSpPr>
          <p:nvPr/>
        </p:nvSpPr>
        <p:spPr bwMode="auto">
          <a:xfrm>
            <a:off x="323850" y="4221163"/>
            <a:ext cx="74993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2000" b="1">
                <a:solidFill>
                  <a:schemeClr val="tx2"/>
                </a:solidFill>
                <a:latin typeface="Bookman Old Style" pitchFamily="18" charset="0"/>
              </a:rPr>
              <a:t>Групповые услуги</a:t>
            </a:r>
            <a:endParaRPr lang="ru-RU" sz="2000">
              <a:solidFill>
                <a:schemeClr val="tx2"/>
              </a:solidFill>
              <a:latin typeface="Bookman Old Style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000"/>
              <a:t>	</a:t>
            </a:r>
          </a:p>
        </p:txBody>
      </p:sp>
      <p:pic>
        <p:nvPicPr>
          <p:cNvPr id="91152" name="Picture 16" descr="Logotip_Fond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329" t="38831" r="35461" b="38841"/>
          <a:stretch>
            <a:fillRect/>
          </a:stretch>
        </p:blipFill>
        <p:spPr bwMode="auto">
          <a:xfrm>
            <a:off x="8027988" y="0"/>
            <a:ext cx="1000125" cy="10445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229600" cy="1143000"/>
          </a:xfrm>
        </p:spPr>
        <p:txBody>
          <a:bodyPr/>
          <a:lstStyle/>
          <a:p>
            <a:r>
              <a:rPr lang="ru-RU" sz="3200" b="1">
                <a:latin typeface="Bookman Old Style" pitchFamily="18" charset="0"/>
              </a:rPr>
              <a:t>Эффективность работы ВМБ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25538"/>
            <a:ext cx="8713787" cy="554355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i="1">
                <a:solidFill>
                  <a:schemeClr val="tx2"/>
                </a:solidFill>
                <a:latin typeface="Bookman Old Style" pitchFamily="18" charset="0"/>
              </a:rPr>
              <a:t>	Результатами деятельности специалистов ВМБ по профилактике семейного неблагополучия являются: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800">
                <a:solidFill>
                  <a:schemeClr val="tx2"/>
                </a:solidFill>
                <a:latin typeface="Bookman Old Style" pitchFamily="18" charset="0"/>
              </a:rPr>
              <a:t>Введение новых видов социальных услуг для семей с детьми.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800">
                <a:solidFill>
                  <a:schemeClr val="tx2"/>
                </a:solidFill>
                <a:latin typeface="Bookman Old Style" pitchFamily="18" charset="0"/>
              </a:rPr>
              <a:t>Оказание услуг непосредственно в семье.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800">
                <a:solidFill>
                  <a:schemeClr val="tx2"/>
                </a:solidFill>
                <a:latin typeface="Bookman Old Style" pitchFamily="18" charset="0"/>
              </a:rPr>
              <a:t>Оперативность в оказании помощи семье, попавшей в кризисную ситуацию.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800">
                <a:solidFill>
                  <a:schemeClr val="tx2"/>
                </a:solidFill>
                <a:latin typeface="Bookman Old Style" pitchFamily="18" charset="0"/>
              </a:rPr>
              <a:t>Снижение уровня стрессовости, тревожности в 253 случаях.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800">
                <a:solidFill>
                  <a:schemeClr val="tx2"/>
                </a:solidFill>
                <a:latin typeface="Bookman Old Style" pitchFamily="18" charset="0"/>
              </a:rPr>
              <a:t>Восстановление детско-родительских отношений в 71 случае.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800">
                <a:solidFill>
                  <a:schemeClr val="tx2"/>
                </a:solidFill>
                <a:latin typeface="Bookman Old Style" pitchFamily="18" charset="0"/>
              </a:rPr>
              <a:t>Уменьшение межличностных и внутрисемейных конфликтов в 49 случаях.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800">
                <a:solidFill>
                  <a:schemeClr val="tx2"/>
                </a:solidFill>
                <a:latin typeface="Bookman Old Style" pitchFamily="18" charset="0"/>
              </a:rPr>
              <a:t>Уменьшение ситуаций, связанных со школьными проблемами в 191 случае.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800">
                <a:solidFill>
                  <a:schemeClr val="tx2"/>
                </a:solidFill>
                <a:latin typeface="Bookman Old Style" pitchFamily="18" charset="0"/>
              </a:rPr>
              <a:t>Уменьшение количества курящих подростков (20 чел.). употребляющих ПАВ   (4 чел), употребляющих алкоголь (18 чел).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800">
                <a:solidFill>
                  <a:schemeClr val="tx2"/>
                </a:solidFill>
                <a:latin typeface="Bookman Old Style" pitchFamily="18" charset="0"/>
              </a:rPr>
              <a:t>Сокращение ситуаций, приводящих к попытке суицида в  5  случаях.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ru-RU" sz="1800">
                <a:solidFill>
                  <a:schemeClr val="tx2"/>
                </a:solidFill>
                <a:latin typeface="Bookman Old Style" pitchFamily="18" charset="0"/>
              </a:rPr>
              <a:t>Сняты с учета в отделении профилактики безнадзорности детей и подростков в связи с улучшением положения в семьях 27 семей с 38 детьми.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ru-RU" sz="1800">
                <a:solidFill>
                  <a:schemeClr val="tx2"/>
                </a:solidFill>
                <a:latin typeface="Bookman Old Style" pitchFamily="18" charset="0"/>
              </a:rPr>
              <a:t>Уменьшилось  число детей, в отношении которых родители лишены родительских прав с 36 в 2009 г. до 27 в 2010 г.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ru-RU" sz="1800">
              <a:solidFill>
                <a:schemeClr val="tx2"/>
              </a:solidFill>
              <a:latin typeface="Bookman Old Style" pitchFamily="18" charset="0"/>
            </a:endParaRPr>
          </a:p>
        </p:txBody>
      </p:sp>
      <p:pic>
        <p:nvPicPr>
          <p:cNvPr id="94212" name="Picture 4" descr="Logotip_Fon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329" t="38831" r="35461" b="38841"/>
          <a:stretch>
            <a:fillRect/>
          </a:stretch>
        </p:blipFill>
        <p:spPr bwMode="auto">
          <a:xfrm>
            <a:off x="8027988" y="0"/>
            <a:ext cx="1000125" cy="10445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-180975" y="260350"/>
            <a:ext cx="84963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200" b="1">
                <a:solidFill>
                  <a:schemeClr val="tx2"/>
                </a:solidFill>
                <a:latin typeface="Bookman Old Style" pitchFamily="18" charset="0"/>
              </a:rPr>
              <a:t>Сравнительный анализ результатов реализации программы </a:t>
            </a:r>
            <a:br>
              <a:rPr lang="ru-RU" sz="3200" b="1">
                <a:solidFill>
                  <a:schemeClr val="tx2"/>
                </a:solidFill>
                <a:latin typeface="Bookman Old Style" pitchFamily="18" charset="0"/>
              </a:rPr>
            </a:br>
            <a:r>
              <a:rPr lang="ru-RU" sz="3200" b="1">
                <a:solidFill>
                  <a:schemeClr val="tx2"/>
                </a:solidFill>
                <a:latin typeface="Bookman Old Style" pitchFamily="18" charset="0"/>
              </a:rPr>
              <a:t>за 2009-2010 годы</a:t>
            </a:r>
          </a:p>
        </p:txBody>
      </p:sp>
      <p:pic>
        <p:nvPicPr>
          <p:cNvPr id="96261" name="Picture 5" descr="Logotip_Fond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329" t="38831" r="35461" b="38841"/>
          <a:stretch>
            <a:fillRect/>
          </a:stretch>
        </p:blipFill>
        <p:spPr bwMode="auto">
          <a:xfrm>
            <a:off x="8027988" y="0"/>
            <a:ext cx="1000125" cy="10445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graphicFrame>
        <p:nvGraphicFramePr>
          <p:cNvPr id="96262" name="Object 6"/>
          <p:cNvGraphicFramePr>
            <a:graphicFrameLocks noChangeAspect="1"/>
          </p:cNvGraphicFramePr>
          <p:nvPr>
            <p:ph/>
          </p:nvPr>
        </p:nvGraphicFramePr>
        <p:xfrm>
          <a:off x="395288" y="1392238"/>
          <a:ext cx="8534400" cy="5465762"/>
        </p:xfrm>
        <a:graphic>
          <a:graphicData uri="http://schemas.openxmlformats.org/presentationml/2006/ole">
            <p:oleObj spid="_x0000_s96262" name="Диаграмма" r:id="rId4" imgW="6339840" imgH="4061399" progId="MSGraph.Chart.8">
              <p:embed followColorScheme="full"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79388" y="1196975"/>
            <a:ext cx="8785225" cy="1296988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>
                <a:solidFill>
                  <a:schemeClr val="tx2"/>
                </a:solidFill>
                <a:latin typeface="Bookman Old Style" pitchFamily="18" charset="0"/>
              </a:rPr>
              <a:t>Муниципальное бюджетное учреждение </a:t>
            </a:r>
          </a:p>
          <a:p>
            <a:pPr algn="ctr"/>
            <a:r>
              <a:rPr lang="ru-RU" sz="2000" b="1">
                <a:solidFill>
                  <a:schemeClr val="tx2"/>
                </a:solidFill>
                <a:latin typeface="Bookman Old Style" pitchFamily="18" charset="0"/>
              </a:rPr>
              <a:t>Ордынского района Новосибирской  области</a:t>
            </a:r>
          </a:p>
          <a:p>
            <a:pPr algn="ctr"/>
            <a:r>
              <a:rPr lang="ru-RU" sz="2000" b="1">
                <a:solidFill>
                  <a:schemeClr val="tx2"/>
                </a:solidFill>
                <a:latin typeface="Bookman Old Style" pitchFamily="18" charset="0"/>
              </a:rPr>
              <a:t> «Комплексный центр </a:t>
            </a:r>
          </a:p>
          <a:p>
            <a:pPr algn="ctr"/>
            <a:r>
              <a:rPr lang="ru-RU" sz="2000" b="1">
                <a:solidFill>
                  <a:schemeClr val="tx2"/>
                </a:solidFill>
                <a:latin typeface="Bookman Old Style" pitchFamily="18" charset="0"/>
              </a:rPr>
              <a:t>социального обслуживания населения»</a:t>
            </a:r>
          </a:p>
        </p:txBody>
      </p:sp>
      <p:pic>
        <p:nvPicPr>
          <p:cNvPr id="14342" name="Picture 6" descr="Logotip_Fon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329" t="38831" r="35461" b="38841"/>
          <a:stretch>
            <a:fillRect/>
          </a:stretch>
        </p:blipFill>
        <p:spPr bwMode="auto">
          <a:xfrm>
            <a:off x="7951788" y="152400"/>
            <a:ext cx="1000125" cy="10445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1476375" y="3068638"/>
            <a:ext cx="5759450" cy="792162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>
                <a:solidFill>
                  <a:schemeClr val="tx2"/>
                </a:solidFill>
                <a:latin typeface="Bookman Old Style" pitchFamily="18" charset="0"/>
              </a:rPr>
              <a:t>Отделение профилактики безнадзорности детей и подростков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900113" y="4797425"/>
            <a:ext cx="2665412" cy="1152525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>
                <a:solidFill>
                  <a:schemeClr val="tx2"/>
                </a:solidFill>
                <a:latin typeface="Bookman Old Style" pitchFamily="18" charset="0"/>
              </a:rPr>
              <a:t>Участковая социальная служба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4932363" y="4797425"/>
            <a:ext cx="2663825" cy="1152525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>
                <a:solidFill>
                  <a:schemeClr val="tx2"/>
                </a:solidFill>
                <a:latin typeface="Bookman Old Style" pitchFamily="18" charset="0"/>
              </a:rPr>
              <a:t>Выездная мобильная бригада</a:t>
            </a:r>
          </a:p>
        </p:txBody>
      </p:sp>
      <p:sp>
        <p:nvSpPr>
          <p:cNvPr id="14346" name="AutoShape 10"/>
          <p:cNvSpPr>
            <a:spLocks noChangeArrowheads="1"/>
          </p:cNvSpPr>
          <p:nvPr/>
        </p:nvSpPr>
        <p:spPr bwMode="auto">
          <a:xfrm rot="5400000">
            <a:off x="4102894" y="2529681"/>
            <a:ext cx="396875" cy="46831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9" name="AutoShape 13"/>
          <p:cNvSpPr>
            <a:spLocks noChangeArrowheads="1"/>
          </p:cNvSpPr>
          <p:nvPr/>
        </p:nvSpPr>
        <p:spPr bwMode="auto">
          <a:xfrm rot="1315271">
            <a:off x="323850" y="3141663"/>
            <a:ext cx="750888" cy="1863725"/>
          </a:xfrm>
          <a:prstGeom prst="curvedRightArrow">
            <a:avLst>
              <a:gd name="adj1" fmla="val 49641"/>
              <a:gd name="adj2" fmla="val 99281"/>
              <a:gd name="adj3" fmla="val 33333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50" name="AutoShape 14"/>
          <p:cNvSpPr>
            <a:spLocks noChangeArrowheads="1"/>
          </p:cNvSpPr>
          <p:nvPr/>
        </p:nvSpPr>
        <p:spPr bwMode="auto">
          <a:xfrm rot="-950653">
            <a:off x="7667625" y="3141663"/>
            <a:ext cx="752475" cy="1863725"/>
          </a:xfrm>
          <a:prstGeom prst="curvedLeftArrow">
            <a:avLst>
              <a:gd name="adj1" fmla="val 49536"/>
              <a:gd name="adj2" fmla="val 99072"/>
              <a:gd name="adj3" fmla="val 33333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652" name="Group 276"/>
          <p:cNvGraphicFramePr>
            <a:graphicFrameLocks noGrp="1"/>
          </p:cNvGraphicFramePr>
          <p:nvPr>
            <p:ph/>
          </p:nvPr>
        </p:nvGraphicFramePr>
        <p:xfrm>
          <a:off x="755650" y="1916113"/>
          <a:ext cx="6911975" cy="4672012"/>
        </p:xfrm>
        <a:graphic>
          <a:graphicData uri="http://schemas.openxmlformats.org/drawingml/2006/table">
            <a:tbl>
              <a:tblPr/>
              <a:tblGrid>
                <a:gridCol w="3311525"/>
                <a:gridCol w="1728788"/>
                <a:gridCol w="1871662"/>
              </a:tblGrid>
              <a:tr h="684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ookman Old Style" pitchFamily="18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ookman Old Style" pitchFamily="18" charset="0"/>
                        </a:rPr>
                        <a:t>Ожидаемый результат по области за 2011 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ookman Old Style" pitchFamily="18" charset="0"/>
                        </a:rPr>
                        <a:t>Достигнутые результаты в районе в 2010 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ookman Old Style" pitchFamily="18" charset="0"/>
                        </a:rPr>
                        <a:t>Доля семей с детьми, получивших социальные услуги в учреждениях социального обслуживания семьи и детей, от общего количества малообеспеченных  семей с детьми, состоящих на учете в КЦСОН,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ookman Old Style" pitchFamily="18" charset="0"/>
                        </a:rPr>
                        <a:t>85 %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ookman Old Style" pitchFamily="18" charset="0"/>
                        </a:rPr>
                        <a:t>95 %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9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ookman Old Style" pitchFamily="18" charset="0"/>
                        </a:rPr>
                        <a:t>Доля семей «группы риска» охваченных социальным патронатом, от общего числа семей данной категории,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ookman Old Style" pitchFamily="18" charset="0"/>
                        </a:rPr>
                        <a:t>87 %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ookman Old Style" pitchFamily="18" charset="0"/>
                        </a:rPr>
                        <a:t>100 %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01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ookman Old Style" pitchFamily="18" charset="0"/>
                        </a:rPr>
                        <a:t>Доля детей, получивших социальную реабилитацию в специализированных учреждениях для несовершеннолетних, от общего числа детей, находящихся  в трудной жизненной ситуации, состоящих на учете в КЦСОН,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ookman Old Style" pitchFamily="18" charset="0"/>
                        </a:rPr>
                        <a:t>30,5 %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ookman Old Style" pitchFamily="18" charset="0"/>
                        </a:rPr>
                        <a:t>18 %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ookman Old Style" pitchFamily="18" charset="0"/>
                        </a:rPr>
                        <a:t>Доля семей, находящихся в социально опасном положении, снятых с учета  в связи с улучшением положения, 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ookman Old Style" pitchFamily="18" charset="0"/>
                        </a:rPr>
                        <a:t>18,7 %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ookman Old Style" pitchFamily="18" charset="0"/>
                        </a:rPr>
                        <a:t>12 %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1532" name="Rectangle 156"/>
          <p:cNvSpPr>
            <a:spLocks noChangeArrowheads="1"/>
          </p:cNvSpPr>
          <p:nvPr/>
        </p:nvSpPr>
        <p:spPr bwMode="auto">
          <a:xfrm>
            <a:off x="-757238" y="115888"/>
            <a:ext cx="9432926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000" b="1">
                <a:solidFill>
                  <a:schemeClr val="tx2"/>
                </a:solidFill>
                <a:latin typeface="Bookman Old Style" pitchFamily="18" charset="0"/>
              </a:rPr>
              <a:t>Достигнутые результаты </a:t>
            </a:r>
            <a:br>
              <a:rPr lang="ru-RU" sz="3000" b="1">
                <a:solidFill>
                  <a:schemeClr val="tx2"/>
                </a:solidFill>
                <a:latin typeface="Bookman Old Style" pitchFamily="18" charset="0"/>
              </a:rPr>
            </a:br>
            <a:r>
              <a:rPr lang="ru-RU" sz="3000" b="1">
                <a:solidFill>
                  <a:schemeClr val="tx2"/>
                </a:solidFill>
                <a:latin typeface="Bookman Old Style" pitchFamily="18" charset="0"/>
              </a:rPr>
              <a:t>в работе по программе</a:t>
            </a:r>
            <a:br>
              <a:rPr lang="ru-RU" sz="3000" b="1">
                <a:solidFill>
                  <a:schemeClr val="tx2"/>
                </a:solidFill>
                <a:latin typeface="Bookman Old Style" pitchFamily="18" charset="0"/>
              </a:rPr>
            </a:br>
            <a:r>
              <a:rPr lang="ru-RU" sz="3000" b="1">
                <a:solidFill>
                  <a:schemeClr val="tx2"/>
                </a:solidFill>
                <a:latin typeface="Bookman Old Style" pitchFamily="18" charset="0"/>
              </a:rPr>
              <a:t> «Чужих детей не бывает» за 2010 год</a:t>
            </a:r>
          </a:p>
        </p:txBody>
      </p:sp>
      <p:pic>
        <p:nvPicPr>
          <p:cNvPr id="101533" name="Picture 157" descr="Logotip_Fon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329" t="38831" r="35461" b="38841"/>
          <a:stretch>
            <a:fillRect/>
          </a:stretch>
        </p:blipFill>
        <p:spPr bwMode="auto">
          <a:xfrm>
            <a:off x="8027988" y="0"/>
            <a:ext cx="1000125" cy="10445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0" y="765175"/>
            <a:ext cx="84963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200" b="1">
                <a:solidFill>
                  <a:schemeClr val="tx2"/>
                </a:solidFill>
                <a:latin typeface="Bookman Old Style" pitchFamily="18" charset="0"/>
              </a:rPr>
              <a:t>Проблемы реализации</a:t>
            </a:r>
            <a:br>
              <a:rPr lang="ru-RU" sz="3200" b="1">
                <a:solidFill>
                  <a:schemeClr val="tx2"/>
                </a:solidFill>
                <a:latin typeface="Bookman Old Style" pitchFamily="18" charset="0"/>
              </a:rPr>
            </a:br>
            <a:r>
              <a:rPr lang="ru-RU" sz="3200" b="1">
                <a:solidFill>
                  <a:schemeClr val="tx2"/>
                </a:solidFill>
                <a:latin typeface="Bookman Old Style" pitchFamily="18" charset="0"/>
              </a:rPr>
              <a:t> программы </a:t>
            </a:r>
            <a:br>
              <a:rPr lang="ru-RU" sz="3200" b="1">
                <a:solidFill>
                  <a:schemeClr val="tx2"/>
                </a:solidFill>
                <a:latin typeface="Bookman Old Style" pitchFamily="18" charset="0"/>
              </a:rPr>
            </a:br>
            <a:r>
              <a:rPr lang="ru-RU" sz="3200" b="1">
                <a:solidFill>
                  <a:schemeClr val="tx2"/>
                </a:solidFill>
                <a:latin typeface="Bookman Old Style" pitchFamily="18" charset="0"/>
              </a:rPr>
              <a:t>«Чужих детей не бывает»  </a:t>
            </a:r>
            <a:br>
              <a:rPr lang="ru-RU" sz="3200" b="1">
                <a:solidFill>
                  <a:schemeClr val="tx2"/>
                </a:solidFill>
                <a:latin typeface="Bookman Old Style" pitchFamily="18" charset="0"/>
              </a:rPr>
            </a:br>
            <a:r>
              <a:rPr lang="ru-RU" sz="3200" b="1">
                <a:solidFill>
                  <a:schemeClr val="tx2"/>
                </a:solidFill>
                <a:latin typeface="Bookman Old Style" pitchFamily="18" charset="0"/>
              </a:rPr>
              <a:t>на территории района</a:t>
            </a:r>
            <a:r>
              <a:rPr lang="ru-RU" sz="3600" b="1">
                <a:solidFill>
                  <a:schemeClr val="tx2"/>
                </a:solidFill>
                <a:latin typeface="Bookman Old Style" pitchFamily="18" charset="0"/>
              </a:rPr>
              <a:t/>
            </a:r>
            <a:br>
              <a:rPr lang="ru-RU" sz="3600" b="1">
                <a:solidFill>
                  <a:schemeClr val="tx2"/>
                </a:solidFill>
                <a:latin typeface="Bookman Old Style" pitchFamily="18" charset="0"/>
              </a:rPr>
            </a:br>
            <a:endParaRPr lang="ru-RU" sz="3600" b="1">
              <a:solidFill>
                <a:schemeClr val="tx2"/>
              </a:solidFill>
              <a:latin typeface="Bookman Old Style" pitchFamily="18" charset="0"/>
            </a:endParaRPr>
          </a:p>
        </p:txBody>
      </p:sp>
      <p:pic>
        <p:nvPicPr>
          <p:cNvPr id="100355" name="Picture 3" descr="Logotip_Fon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329" t="38831" r="35461" b="38841"/>
          <a:stretch>
            <a:fillRect/>
          </a:stretch>
        </p:blipFill>
        <p:spPr bwMode="auto">
          <a:xfrm>
            <a:off x="8027988" y="0"/>
            <a:ext cx="1000125" cy="10445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003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0825" y="2349500"/>
            <a:ext cx="8713788" cy="3311525"/>
          </a:xfrm>
          <a:noFill/>
          <a:ln/>
        </p:spPr>
        <p:txBody>
          <a:bodyPr/>
          <a:lstStyle/>
          <a:p>
            <a:pPr marL="0" indent="0" algn="just">
              <a:lnSpc>
                <a:spcPct val="80000"/>
              </a:lnSpc>
              <a:buFont typeface="Wingdings" pitchFamily="2" charset="2"/>
              <a:buChar char="v"/>
            </a:pPr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 Скудные ресурсы местных сообществ микроучастков.</a:t>
            </a:r>
          </a:p>
          <a:p>
            <a:pPr marL="0" indent="0" algn="just">
              <a:lnSpc>
                <a:spcPct val="80000"/>
              </a:lnSpc>
              <a:buFont typeface="Wingdings" pitchFamily="2" charset="2"/>
              <a:buChar char="v"/>
            </a:pPr>
            <a:endParaRPr lang="ru-RU" sz="2000">
              <a:solidFill>
                <a:schemeClr val="tx2"/>
              </a:solidFill>
              <a:latin typeface="Bookman Old Style" pitchFamily="18" charset="0"/>
            </a:endParaRPr>
          </a:p>
          <a:p>
            <a:pPr marL="0" indent="0" algn="just">
              <a:lnSpc>
                <a:spcPct val="80000"/>
              </a:lnSpc>
              <a:buFont typeface="Wingdings" pitchFamily="2" charset="2"/>
              <a:buChar char="v"/>
            </a:pPr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 Нехватка квалифицированных специалистов (психологов, логопедов, социальных педагогов) в сельских поселениях.</a:t>
            </a:r>
          </a:p>
          <a:p>
            <a:pPr marL="0" indent="0" algn="just">
              <a:lnSpc>
                <a:spcPct val="80000"/>
              </a:lnSpc>
              <a:buFont typeface="Wingdings" pitchFamily="2" charset="2"/>
              <a:buChar char="v"/>
            </a:pPr>
            <a:endParaRPr lang="ru-RU" sz="2000">
              <a:solidFill>
                <a:schemeClr val="tx2"/>
              </a:solidFill>
              <a:latin typeface="Bookman Old Style" pitchFamily="18" charset="0"/>
            </a:endParaRPr>
          </a:p>
          <a:p>
            <a:pPr marL="0" indent="0" algn="just">
              <a:lnSpc>
                <a:spcPct val="80000"/>
              </a:lnSpc>
              <a:buFont typeface="Wingdings" pitchFamily="2" charset="2"/>
              <a:buChar char="v"/>
            </a:pPr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 Нехватка внутренних ресурсов семьи (знаний, навыков, желаний и др.) для преодоления трудной жизненной ситуации.</a:t>
            </a:r>
          </a:p>
          <a:p>
            <a:pPr marL="0" indent="0" algn="just">
              <a:lnSpc>
                <a:spcPct val="80000"/>
              </a:lnSpc>
              <a:buFont typeface="Wingdings" pitchFamily="2" charset="2"/>
              <a:buChar char="v"/>
            </a:pPr>
            <a:endParaRPr lang="ru-RU" sz="2000">
              <a:solidFill>
                <a:schemeClr val="tx2"/>
              </a:solidFill>
              <a:latin typeface="Bookman Old Style" pitchFamily="18" charset="0"/>
            </a:endParaRPr>
          </a:p>
          <a:p>
            <a:pPr marL="0" indent="0" algn="just">
              <a:lnSpc>
                <a:spcPct val="80000"/>
              </a:lnSpc>
              <a:buFont typeface="Wingdings" pitchFamily="2" charset="2"/>
              <a:buChar char="v"/>
            </a:pPr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Иждивенческое отношение к социальной службе.</a:t>
            </a:r>
          </a:p>
          <a:p>
            <a:pPr marL="0" indent="0" algn="just">
              <a:lnSpc>
                <a:spcPct val="80000"/>
              </a:lnSpc>
              <a:buFont typeface="Wingdings" pitchFamily="2" charset="2"/>
              <a:buChar char="v"/>
            </a:pPr>
            <a:endParaRPr lang="ru-RU" sz="2000">
              <a:solidFill>
                <a:schemeClr val="tx2"/>
              </a:solidFill>
              <a:latin typeface="Bookman Old Style" pitchFamily="18" charset="0"/>
            </a:endParaRPr>
          </a:p>
          <a:p>
            <a:pPr marL="0" indent="0" algn="just">
              <a:lnSpc>
                <a:spcPct val="80000"/>
              </a:lnSpc>
              <a:buFont typeface="Wingdings" pitchFamily="2" charset="2"/>
              <a:buChar char="v"/>
            </a:pPr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Низкий уровень ответственности родителей за воспитание, содержание, образование, здоровье  детей.</a:t>
            </a:r>
          </a:p>
          <a:p>
            <a:pPr marL="0" indent="0" algn="just">
              <a:lnSpc>
                <a:spcPct val="80000"/>
              </a:lnSpc>
              <a:buFont typeface="Wingdings" pitchFamily="2" charset="2"/>
              <a:buChar char="v"/>
            </a:pPr>
            <a:endParaRPr lang="ru-RU" sz="2000">
              <a:solidFill>
                <a:schemeClr val="tx2"/>
              </a:solidFill>
              <a:latin typeface="Bookman Old Style" pitchFamily="18" charset="0"/>
            </a:endParaRPr>
          </a:p>
          <a:p>
            <a:pPr marL="0" indent="0" algn="just">
              <a:lnSpc>
                <a:spcPct val="80000"/>
              </a:lnSpc>
              <a:buFont typeface="Wingdings" pitchFamily="2" charset="2"/>
              <a:buChar char="v"/>
            </a:pPr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 Отсутствие  рабочих мест в сельских поселениях.</a:t>
            </a:r>
          </a:p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endParaRPr lang="ru-RU" sz="2000">
              <a:solidFill>
                <a:schemeClr val="tx2"/>
              </a:solidFill>
              <a:latin typeface="Bookman Old Style" pitchFamily="18" charset="0"/>
            </a:endParaRPr>
          </a:p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endParaRPr lang="ru-RU" sz="2000">
              <a:solidFill>
                <a:schemeClr val="tx2"/>
              </a:solidFill>
              <a:latin typeface="Bookman Old Style" pitchFamily="18" charset="0"/>
            </a:endParaRPr>
          </a:p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endParaRPr lang="ru-RU" sz="1800">
              <a:solidFill>
                <a:schemeClr val="tx2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-252413" y="549275"/>
            <a:ext cx="8496301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600" b="1">
                <a:solidFill>
                  <a:schemeClr val="tx2"/>
                </a:solidFill>
                <a:latin typeface="Bookman Old Style" pitchFamily="18" charset="0"/>
              </a:rPr>
              <a:t>Планируемая работа</a:t>
            </a:r>
            <a:br>
              <a:rPr lang="ru-RU" sz="3600" b="1">
                <a:solidFill>
                  <a:schemeClr val="tx2"/>
                </a:solidFill>
                <a:latin typeface="Bookman Old Style" pitchFamily="18" charset="0"/>
              </a:rPr>
            </a:br>
            <a:r>
              <a:rPr lang="ru-RU" sz="3600" b="1">
                <a:solidFill>
                  <a:schemeClr val="tx2"/>
                </a:solidFill>
                <a:latin typeface="Bookman Old Style" pitchFamily="18" charset="0"/>
              </a:rPr>
              <a:t> по программе </a:t>
            </a:r>
            <a:br>
              <a:rPr lang="ru-RU" sz="3600" b="1">
                <a:solidFill>
                  <a:schemeClr val="tx2"/>
                </a:solidFill>
                <a:latin typeface="Bookman Old Style" pitchFamily="18" charset="0"/>
              </a:rPr>
            </a:br>
            <a:r>
              <a:rPr lang="ru-RU" sz="3600" b="1">
                <a:solidFill>
                  <a:schemeClr val="tx2"/>
                </a:solidFill>
                <a:latin typeface="Bookman Old Style" pitchFamily="18" charset="0"/>
              </a:rPr>
              <a:t>«Чужих детей не бывает»</a:t>
            </a:r>
            <a:br>
              <a:rPr lang="ru-RU" sz="3600" b="1">
                <a:solidFill>
                  <a:schemeClr val="tx2"/>
                </a:solidFill>
                <a:latin typeface="Bookman Old Style" pitchFamily="18" charset="0"/>
              </a:rPr>
            </a:br>
            <a:r>
              <a:rPr lang="ru-RU" sz="3600" b="1">
                <a:solidFill>
                  <a:schemeClr val="tx2"/>
                </a:solidFill>
                <a:latin typeface="Bookman Old Style" pitchFamily="18" charset="0"/>
              </a:rPr>
              <a:t> на 2011 год</a:t>
            </a:r>
          </a:p>
        </p:txBody>
      </p:sp>
      <p:pic>
        <p:nvPicPr>
          <p:cNvPr id="98309" name="Picture 5" descr="Logotip_Fon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329" t="38831" r="35461" b="38841"/>
          <a:stretch>
            <a:fillRect/>
          </a:stretch>
        </p:blipFill>
        <p:spPr bwMode="auto">
          <a:xfrm>
            <a:off x="8027988" y="0"/>
            <a:ext cx="1000125" cy="10445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9831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30213" y="2636838"/>
            <a:ext cx="8713787" cy="2952750"/>
          </a:xfrm>
          <a:noFill/>
          <a:ln/>
        </p:spPr>
        <p:txBody>
          <a:bodyPr/>
          <a:lstStyle/>
          <a:p>
            <a:pPr marL="0" indent="0" algn="just">
              <a:lnSpc>
                <a:spcPct val="80000"/>
              </a:lnSpc>
              <a:buFont typeface="Wingdings" pitchFamily="2" charset="2"/>
              <a:buChar char="v"/>
            </a:pPr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 Создание и развитие службы психолого-педагогического, социального и юридического сопровождения замещающих семей на базе МБУ Ордынского района «КЦСОН».</a:t>
            </a:r>
          </a:p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endParaRPr lang="ru-RU" sz="2000">
              <a:solidFill>
                <a:schemeClr val="tx2"/>
              </a:solidFill>
              <a:latin typeface="Bookman Old Style" pitchFamily="18" charset="0"/>
            </a:endParaRPr>
          </a:p>
          <a:p>
            <a:pPr marL="0" indent="0" algn="just">
              <a:lnSpc>
                <a:spcPct val="80000"/>
              </a:lnSpc>
              <a:buFont typeface="Wingdings" pitchFamily="2" charset="2"/>
              <a:buChar char="v"/>
            </a:pPr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 Дальнейшее развитие социальных служб: УСС, ВМБ, службы телефона доверия для семей и детей, находящихся в трудной жизненной ситуации.</a:t>
            </a:r>
          </a:p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endParaRPr lang="ru-RU" sz="2000">
              <a:solidFill>
                <a:schemeClr val="tx2"/>
              </a:solidFill>
              <a:latin typeface="Bookman Old Style" pitchFamily="18" charset="0"/>
            </a:endParaRPr>
          </a:p>
          <a:p>
            <a:pPr marL="0" indent="0" algn="just">
              <a:lnSpc>
                <a:spcPct val="80000"/>
              </a:lnSpc>
              <a:buFont typeface="Wingdings" pitchFamily="2" charset="2"/>
              <a:buChar char="v"/>
            </a:pPr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 Разработка и внедрение проектов «Школа для родителей», «Отец - глава семьи».</a:t>
            </a:r>
          </a:p>
          <a:p>
            <a:pPr marL="0" indent="0" algn="just">
              <a:lnSpc>
                <a:spcPct val="80000"/>
              </a:lnSpc>
              <a:buFont typeface="Wingdings" pitchFamily="2" charset="2"/>
              <a:buChar char="v"/>
            </a:pPr>
            <a:endParaRPr lang="ru-RU" sz="2000">
              <a:solidFill>
                <a:schemeClr val="tx2"/>
              </a:solidFill>
              <a:latin typeface="Bookman Old Style" pitchFamily="18" charset="0"/>
            </a:endParaRPr>
          </a:p>
          <a:p>
            <a:pPr marL="0" indent="0" algn="just">
              <a:lnSpc>
                <a:spcPct val="80000"/>
              </a:lnSpc>
              <a:buFont typeface="Wingdings" pitchFamily="2" charset="2"/>
              <a:buChar char="v"/>
            </a:pPr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 Развитие надомного обслуживания детей-инвалидов и детей «группы риска».</a:t>
            </a:r>
          </a:p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endParaRPr lang="ru-RU" sz="1800">
              <a:solidFill>
                <a:schemeClr val="tx2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7993063" cy="1143000"/>
          </a:xfrm>
        </p:spPr>
        <p:txBody>
          <a:bodyPr/>
          <a:lstStyle/>
          <a:p>
            <a:r>
              <a:rPr lang="ru-RU" sz="2000" b="1">
                <a:latin typeface="Bookman Old Style" pitchFamily="18" charset="0"/>
              </a:rPr>
              <a:t>Алгоритм  организации деятельности </a:t>
            </a:r>
            <a:br>
              <a:rPr lang="ru-RU" sz="2000" b="1">
                <a:latin typeface="Bookman Old Style" pitchFamily="18" charset="0"/>
              </a:rPr>
            </a:br>
            <a:r>
              <a:rPr lang="ru-RU" sz="2000" b="1">
                <a:latin typeface="Bookman Old Style" pitchFamily="18" charset="0"/>
              </a:rPr>
              <a:t> по профилактике социального сиротства </a:t>
            </a:r>
            <a:br>
              <a:rPr lang="ru-RU" sz="2000" b="1">
                <a:latin typeface="Bookman Old Style" pitchFamily="18" charset="0"/>
              </a:rPr>
            </a:br>
            <a:r>
              <a:rPr lang="ru-RU" sz="2000" b="1">
                <a:latin typeface="Bookman Old Style" pitchFamily="18" charset="0"/>
              </a:rPr>
              <a:t>на территории Ордынского района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1042988" y="1125538"/>
            <a:ext cx="6743700" cy="1511300"/>
          </a:xfrm>
          <a:prstGeom prst="rect">
            <a:avLst/>
          </a:prstGeom>
          <a:solidFill>
            <a:srgbClr val="D7FF6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solidFill>
                  <a:schemeClr val="bg2"/>
                </a:solidFill>
                <a:latin typeface="Bookman Old Style" pitchFamily="18" charset="0"/>
              </a:rPr>
              <a:t>1. Предварительный этап:</a:t>
            </a:r>
            <a:endParaRPr lang="ru-RU">
              <a:solidFill>
                <a:schemeClr val="bg2"/>
              </a:solidFill>
              <a:latin typeface="Bookman Old Style" pitchFamily="18" charset="0"/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1187450" y="1412875"/>
            <a:ext cx="6400800" cy="57150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>
                <a:solidFill>
                  <a:schemeClr val="tx2"/>
                </a:solidFill>
                <a:latin typeface="Bookman Old Style" pitchFamily="18" charset="0"/>
              </a:rPr>
              <a:t>Разработка и принятие пакета нормативных документов</a:t>
            </a:r>
          </a:p>
          <a:p>
            <a:pPr algn="ctr"/>
            <a:r>
              <a:rPr lang="ru-RU" sz="1400">
                <a:solidFill>
                  <a:schemeClr val="tx2"/>
                </a:solidFill>
                <a:latin typeface="Bookman Old Style" pitchFamily="18" charset="0"/>
              </a:rPr>
              <a:t> регламентирующих работу</a:t>
            </a:r>
            <a:endParaRPr lang="ru-RU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1187450" y="2205038"/>
            <a:ext cx="6400800" cy="34290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>
                <a:solidFill>
                  <a:schemeClr val="tx2"/>
                </a:solidFill>
                <a:latin typeface="Bookman Old Style" pitchFamily="18" charset="0"/>
              </a:rPr>
              <a:t>Разработка рабочей документации</a:t>
            </a:r>
            <a:endParaRPr lang="ru-RU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1042988" y="2852738"/>
            <a:ext cx="6743700" cy="1727200"/>
          </a:xfrm>
          <a:prstGeom prst="rect">
            <a:avLst/>
          </a:prstGeom>
          <a:solidFill>
            <a:srgbClr val="D7FF6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solidFill>
                  <a:schemeClr val="bg2"/>
                </a:solidFill>
                <a:latin typeface="Bookman Old Style" pitchFamily="18" charset="0"/>
              </a:rPr>
              <a:t>2. Формирование команды специалистов: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1187450" y="3213100"/>
            <a:ext cx="2663825" cy="503238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>
                <a:solidFill>
                  <a:srgbClr val="FFFF99"/>
                </a:solidFill>
                <a:latin typeface="Bookman Old Style" pitchFamily="18" charset="0"/>
              </a:rPr>
              <a:t>Принятие распоряжения о создании УСС</a:t>
            </a:r>
            <a:endParaRPr lang="ru-RU">
              <a:latin typeface="Bookman Old Style" pitchFamily="18" charset="0"/>
            </a:endParaRP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4427538" y="3213100"/>
            <a:ext cx="2952750" cy="503238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>
                <a:solidFill>
                  <a:srgbClr val="FFFF99"/>
                </a:solidFill>
                <a:latin typeface="Bookman Old Style" pitchFamily="18" charset="0"/>
              </a:rPr>
              <a:t>Принятие распоряжения о создании ВМБ</a:t>
            </a:r>
            <a:endParaRPr lang="ru-RU">
              <a:latin typeface="Bookman Old Style" pitchFamily="18" charset="0"/>
            </a:endParaRP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1619250" y="3860800"/>
            <a:ext cx="1944688" cy="64770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>
                <a:solidFill>
                  <a:srgbClr val="FFFF99"/>
                </a:solidFill>
                <a:latin typeface="Bookman Old Style" pitchFamily="18" charset="0"/>
              </a:rPr>
              <a:t>Подбор и отбор специалистов для УСС и ВМБ</a:t>
            </a:r>
            <a:endParaRPr lang="ru-RU" sz="1400">
              <a:latin typeface="Bookman Old Style" pitchFamily="18" charset="0"/>
            </a:endParaRPr>
          </a:p>
        </p:txBody>
      </p:sp>
      <p:sp>
        <p:nvSpPr>
          <p:cNvPr id="10255" name="AutoShape 15"/>
          <p:cNvSpPr>
            <a:spLocks noChangeArrowheads="1"/>
          </p:cNvSpPr>
          <p:nvPr/>
        </p:nvSpPr>
        <p:spPr bwMode="auto">
          <a:xfrm>
            <a:off x="4500563" y="3933825"/>
            <a:ext cx="2519362" cy="503238"/>
          </a:xfrm>
          <a:prstGeom prst="wedgeRoundRectCallout">
            <a:avLst>
              <a:gd name="adj1" fmla="val -85412"/>
              <a:gd name="adj2" fmla="val -33597"/>
              <a:gd name="adj3" fmla="val 16667"/>
            </a:avLst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>
                <a:solidFill>
                  <a:srgbClr val="FFFF99"/>
                </a:solidFill>
                <a:latin typeface="Bookman Old Style" pitchFamily="18" charset="0"/>
              </a:rPr>
              <a:t>Обучение команды специалистов</a:t>
            </a:r>
            <a:endParaRPr lang="ru-RU" sz="1400">
              <a:latin typeface="Bookman Old Style" pitchFamily="18" charset="0"/>
            </a:endParaRPr>
          </a:p>
        </p:txBody>
      </p:sp>
      <p:sp>
        <p:nvSpPr>
          <p:cNvPr id="10257" name="AutoShape 17"/>
          <p:cNvSpPr>
            <a:spLocks noChangeArrowheads="1"/>
          </p:cNvSpPr>
          <p:nvPr/>
        </p:nvSpPr>
        <p:spPr bwMode="auto">
          <a:xfrm>
            <a:off x="4211638" y="4581525"/>
            <a:ext cx="433387" cy="2159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D7FF6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8" name="AutoShape 18"/>
          <p:cNvSpPr>
            <a:spLocks noChangeArrowheads="1"/>
          </p:cNvSpPr>
          <p:nvPr/>
        </p:nvSpPr>
        <p:spPr bwMode="auto">
          <a:xfrm>
            <a:off x="179388" y="4797425"/>
            <a:ext cx="8713787" cy="576263"/>
          </a:xfrm>
          <a:prstGeom prst="roundRect">
            <a:avLst>
              <a:gd name="adj" fmla="val 16667"/>
            </a:avLst>
          </a:prstGeom>
          <a:solidFill>
            <a:srgbClr val="D7FF65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solidFill>
                  <a:schemeClr val="bg2"/>
                </a:solidFill>
                <a:latin typeface="Bookman Old Style" pitchFamily="18" charset="0"/>
              </a:rPr>
              <a:t>3. Разделение территории района на участки</a:t>
            </a:r>
          </a:p>
          <a:p>
            <a:pPr algn="ctr"/>
            <a:r>
              <a:rPr lang="ru-RU" sz="1400" b="1">
                <a:solidFill>
                  <a:schemeClr val="bg2"/>
                </a:solidFill>
                <a:latin typeface="Bookman Old Style" pitchFamily="18" charset="0"/>
              </a:rPr>
              <a:t> и закрепление специалистов УСС за участками</a:t>
            </a:r>
            <a:endParaRPr lang="ru-RU" b="1">
              <a:solidFill>
                <a:schemeClr val="bg2"/>
              </a:solidFill>
            </a:endParaRPr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179388" y="5516563"/>
            <a:ext cx="8713787" cy="571500"/>
          </a:xfrm>
          <a:prstGeom prst="rect">
            <a:avLst/>
          </a:prstGeom>
          <a:solidFill>
            <a:srgbClr val="D7FF6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solidFill>
                  <a:schemeClr val="bg2"/>
                </a:solidFill>
                <a:latin typeface="Bookman Old Style" pitchFamily="18" charset="0"/>
              </a:rPr>
              <a:t>4. Организация мест предоставления услуг и рабочего времени специалистов </a:t>
            </a:r>
          </a:p>
          <a:p>
            <a:pPr algn="ctr"/>
            <a:r>
              <a:rPr lang="ru-RU" sz="1400" b="1">
                <a:solidFill>
                  <a:schemeClr val="bg2"/>
                </a:solidFill>
                <a:latin typeface="Bookman Old Style" pitchFamily="18" charset="0"/>
              </a:rPr>
              <a:t>по работе с семьей УСС и ВМБ</a:t>
            </a:r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179388" y="6237288"/>
            <a:ext cx="8713787" cy="476250"/>
          </a:xfrm>
          <a:prstGeom prst="rect">
            <a:avLst/>
          </a:prstGeom>
          <a:solidFill>
            <a:srgbClr val="D7FF6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solidFill>
                  <a:schemeClr val="bg2"/>
                </a:solidFill>
                <a:latin typeface="Bookman Old Style" pitchFamily="18" charset="0"/>
              </a:rPr>
              <a:t>5. Организация информирование населения  о деятельности и услугах, предоставляемых УСС</a:t>
            </a:r>
            <a:endParaRPr lang="ru-RU" b="1">
              <a:solidFill>
                <a:schemeClr val="bg2"/>
              </a:solidFill>
              <a:latin typeface="Bookman Old Style" pitchFamily="18" charset="0"/>
            </a:endParaRPr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>
            <a:off x="4427538" y="1989138"/>
            <a:ext cx="0" cy="2159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63" name="Line 23"/>
          <p:cNvSpPr>
            <a:spLocks noChangeShapeType="1"/>
          </p:cNvSpPr>
          <p:nvPr/>
        </p:nvSpPr>
        <p:spPr bwMode="auto">
          <a:xfrm>
            <a:off x="4427538" y="2636838"/>
            <a:ext cx="0" cy="2159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>
            <a:off x="2484438" y="3716338"/>
            <a:ext cx="0" cy="144462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 flipH="1">
            <a:off x="3635375" y="3716338"/>
            <a:ext cx="792163" cy="217487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66" name="Line 26"/>
          <p:cNvSpPr>
            <a:spLocks noChangeShapeType="1"/>
          </p:cNvSpPr>
          <p:nvPr/>
        </p:nvSpPr>
        <p:spPr bwMode="auto">
          <a:xfrm>
            <a:off x="4427538" y="5373688"/>
            <a:ext cx="0" cy="144462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67" name="Line 27"/>
          <p:cNvSpPr>
            <a:spLocks noChangeShapeType="1"/>
          </p:cNvSpPr>
          <p:nvPr/>
        </p:nvSpPr>
        <p:spPr bwMode="auto">
          <a:xfrm>
            <a:off x="4427538" y="6092825"/>
            <a:ext cx="0" cy="144463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268" name="Picture 28" descr="Logotip_Fon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329" t="38831" r="35461" b="38841"/>
          <a:stretch>
            <a:fillRect/>
          </a:stretch>
        </p:blipFill>
        <p:spPr bwMode="auto">
          <a:xfrm>
            <a:off x="8027988" y="115888"/>
            <a:ext cx="1000125" cy="10445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ru-RU" sz="3000" b="1">
              <a:solidFill>
                <a:schemeClr val="tx2"/>
              </a:solidFill>
              <a:latin typeface="Bookman Old Style" pitchFamily="18" charset="0"/>
            </a:endParaRPr>
          </a:p>
        </p:txBody>
      </p:sp>
      <p:pic>
        <p:nvPicPr>
          <p:cNvPr id="65539" name="Picture 3" descr="Logotip_Fon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329" t="38831" r="35461" b="38841"/>
          <a:stretch>
            <a:fillRect/>
          </a:stretch>
        </p:blipFill>
        <p:spPr bwMode="auto">
          <a:xfrm>
            <a:off x="8027988" y="0"/>
            <a:ext cx="1000125" cy="10445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1889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000" b="1">
                <a:solidFill>
                  <a:schemeClr val="tx2"/>
                </a:solidFill>
                <a:latin typeface="Bookman Old Style" pitchFamily="18" charset="0"/>
              </a:rPr>
              <a:t>Обучение и повышение квалификации специалистов, работающих с семьями и детьми</a:t>
            </a:r>
          </a:p>
        </p:txBody>
      </p:sp>
      <p:pic>
        <p:nvPicPr>
          <p:cNvPr id="65541" name="Picture 5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4437063"/>
            <a:ext cx="2808287" cy="2106612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65542" name="Picture 6" descr="DSC037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4437063"/>
            <a:ext cx="2305050" cy="21082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65543" name="Picture 7" descr="DSC0397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863" y="4437063"/>
            <a:ext cx="2808287" cy="2106612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179388" y="1700213"/>
            <a:ext cx="8496300" cy="2447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«Организация системы</a:t>
            </a:r>
          </a:p>
          <a:p>
            <a:pPr algn="just"/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профилактики социального сиротства</a:t>
            </a:r>
          </a:p>
          <a:p>
            <a:pPr algn="just"/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в Новосибирской области» -                                 6 специалистов</a:t>
            </a:r>
          </a:p>
          <a:p>
            <a:pPr algn="just"/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 </a:t>
            </a:r>
          </a:p>
          <a:p>
            <a:pPr algn="just"/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«Интенсивная семейная терапия на дому» -        3 специалиста</a:t>
            </a:r>
          </a:p>
          <a:p>
            <a:pPr algn="just"/>
            <a:endParaRPr lang="ru-RU" sz="2000">
              <a:solidFill>
                <a:schemeClr val="tx2"/>
              </a:solidFill>
              <a:latin typeface="Bookman Old Style" pitchFamily="18" charset="0"/>
            </a:endParaRPr>
          </a:p>
          <a:p>
            <a:pPr algn="just"/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«Вопросы социального обслуживания </a:t>
            </a:r>
          </a:p>
          <a:p>
            <a:pPr algn="just"/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семей с детьми» -                                                10 специалистов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1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0338" y="2276475"/>
            <a:ext cx="4940300" cy="4384675"/>
          </a:xfrm>
          <a:prstGeom prst="rect">
            <a:avLst/>
          </a:prstGeom>
          <a:noFill/>
        </p:spPr>
      </p:pic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628775"/>
            <a:ext cx="8712200" cy="1296988"/>
          </a:xfrm>
        </p:spPr>
        <p:txBody>
          <a:bodyPr/>
          <a:lstStyle/>
          <a:p>
            <a:r>
              <a:rPr lang="ru-RU" sz="6000" b="1">
                <a:solidFill>
                  <a:srgbClr val="5BE75E"/>
                </a:solidFill>
                <a:latin typeface="Bookman Old Style" pitchFamily="18" charset="0"/>
              </a:rPr>
              <a:t>Участковая социальная служба</a:t>
            </a:r>
            <a:endParaRPr lang="ru-RU" sz="5400">
              <a:solidFill>
                <a:srgbClr val="5BE75E"/>
              </a:solidFill>
              <a:latin typeface="Bookman Old Style" pitchFamily="18" charset="0"/>
            </a:endParaRPr>
          </a:p>
        </p:txBody>
      </p:sp>
      <p:pic>
        <p:nvPicPr>
          <p:cNvPr id="86019" name="Picture 3" descr="Logotip_Fond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329" t="38831" r="35461" b="38841"/>
          <a:stretch>
            <a:fillRect/>
          </a:stretch>
        </p:blipFill>
        <p:spPr bwMode="auto">
          <a:xfrm>
            <a:off x="8027988" y="0"/>
            <a:ext cx="1000125" cy="10445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684213" y="1484313"/>
            <a:ext cx="7416800" cy="4897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 cstate="print"/>
          <a:srcRect l="24641" t="24640" r="23120" b="32219"/>
          <a:stretch>
            <a:fillRect/>
          </a:stretch>
        </p:blipFill>
        <p:spPr bwMode="auto">
          <a:xfrm>
            <a:off x="827088" y="1557338"/>
            <a:ext cx="7129462" cy="47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8316913" cy="1225550"/>
          </a:xfrm>
          <a:noFill/>
          <a:ln/>
        </p:spPr>
        <p:txBody>
          <a:bodyPr/>
          <a:lstStyle/>
          <a:p>
            <a:r>
              <a:rPr lang="ru-RU" sz="3600" b="1">
                <a:latin typeface="Bookman Old Style" pitchFamily="18" charset="0"/>
              </a:rPr>
              <a:t>Участковая социальная служба </a:t>
            </a:r>
            <a:br>
              <a:rPr lang="ru-RU" sz="3600" b="1">
                <a:latin typeface="Bookman Old Style" pitchFamily="18" charset="0"/>
              </a:rPr>
            </a:br>
            <a:r>
              <a:rPr lang="ru-RU" sz="3600" b="1">
                <a:latin typeface="Bookman Old Style" pitchFamily="18" charset="0"/>
              </a:rPr>
              <a:t>на карте района</a:t>
            </a:r>
          </a:p>
        </p:txBody>
      </p:sp>
      <p:pic>
        <p:nvPicPr>
          <p:cNvPr id="15367" name="Picture 7" descr="Logotip_Fond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329" t="38831" r="35461" b="38841"/>
          <a:stretch>
            <a:fillRect/>
          </a:stretch>
        </p:blipFill>
        <p:spPr bwMode="auto">
          <a:xfrm>
            <a:off x="8027988" y="115888"/>
            <a:ext cx="1000125" cy="10445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2493</TotalTime>
  <Words>2420</Words>
  <Application>Microsoft Office PowerPoint</Application>
  <PresentationFormat>Экран (4:3)</PresentationFormat>
  <Paragraphs>464</Paragraphs>
  <Slides>52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8" baseType="lpstr">
      <vt:lpstr>Arial</vt:lpstr>
      <vt:lpstr>Bookman Old Style</vt:lpstr>
      <vt:lpstr>Wingdings</vt:lpstr>
      <vt:lpstr>Times New Roman</vt:lpstr>
      <vt:lpstr>Оформление по умолчанию</vt:lpstr>
      <vt:lpstr>Диаграмма Microsoft Graph</vt:lpstr>
      <vt:lpstr>Программа  Новосибирской области «Чужих детей не бывает»  на территории Ордынского района</vt:lpstr>
      <vt:lpstr>Слайд 2</vt:lpstr>
      <vt:lpstr>Слайд 3</vt:lpstr>
      <vt:lpstr>Слайд 4</vt:lpstr>
      <vt:lpstr>Слайд 5</vt:lpstr>
      <vt:lpstr>Алгоритм  организации деятельности   по профилактике социального сиротства  на территории Ордынского района</vt:lpstr>
      <vt:lpstr>Слайд 7</vt:lpstr>
      <vt:lpstr>Участковая социальная служба</vt:lpstr>
      <vt:lpstr>Участковая социальная служба  на карте района</vt:lpstr>
      <vt:lpstr>Закрепление границ участков участковой социальной службы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Применяемые методики </vt:lpstr>
      <vt:lpstr>Направления деятельности специалистов участковой социальной  службы</vt:lpstr>
      <vt:lpstr>Направления деятельности специалистов участковой социальной  службы</vt:lpstr>
      <vt:lpstr>Направления деятельности специалистов участковой социальной  службы</vt:lpstr>
      <vt:lpstr>Направления деятельности специалистов участковой социальной  службы</vt:lpstr>
      <vt:lpstr>Направления деятельности специалистов участковой социальной  службы</vt:lpstr>
      <vt:lpstr>Направления деятельности специалистов участковой социальной  службы</vt:lpstr>
      <vt:lpstr>Направления деятельности специалистов участковой социальной  службы</vt:lpstr>
      <vt:lpstr>Направления деятельности специалистов участковой социальной  службы</vt:lpstr>
      <vt:lpstr>Достигнутые результаты  в работе УСС за 2010 год.        Эффективность.</vt:lpstr>
      <vt:lpstr>Слайд 37</vt:lpstr>
      <vt:lpstr>Слайд 38</vt:lpstr>
      <vt:lpstr>Выездная  мобильная бригада </vt:lpstr>
      <vt:lpstr>Слайд 40</vt:lpstr>
      <vt:lpstr>Слайд 41</vt:lpstr>
      <vt:lpstr>Направления деятельности специалистов  выездной мобильной бригады</vt:lpstr>
      <vt:lpstr>Направления деятельности специалистов  выездной мобильной бригады</vt:lpstr>
      <vt:lpstr>Применяемые методики специалистов  выездной мобильной бригады</vt:lpstr>
      <vt:lpstr>Направления деятельности специалистов  выездной мобильной бригады</vt:lpstr>
      <vt:lpstr>Достигнутые результаты  в работе ВМБ за 2010 год       </vt:lpstr>
      <vt:lpstr> Достигнутые результаты  в работе ВМБ за 2010 год       </vt:lpstr>
      <vt:lpstr>Эффективность работы ВМБ</vt:lpstr>
      <vt:lpstr>Слайд 49</vt:lpstr>
      <vt:lpstr>Слайд 50</vt:lpstr>
      <vt:lpstr>Слайд 51</vt:lpstr>
      <vt:lpstr>Слайд 52</vt:lpstr>
    </vt:vector>
  </TitlesOfParts>
  <Company>КЦСОН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Секретарь</dc:creator>
  <cp:lastModifiedBy>AdminKCSON</cp:lastModifiedBy>
  <cp:revision>86</cp:revision>
  <dcterms:created xsi:type="dcterms:W3CDTF">2011-01-17T09:04:25Z</dcterms:created>
  <dcterms:modified xsi:type="dcterms:W3CDTF">2013-12-26T04:05:43Z</dcterms:modified>
</cp:coreProperties>
</file>